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27"/>
  </p:notesMasterIdLst>
  <p:sldIdLst>
    <p:sldId id="354" r:id="rId3"/>
    <p:sldId id="352" r:id="rId4"/>
    <p:sldId id="265" r:id="rId5"/>
    <p:sldId id="355" r:id="rId6"/>
    <p:sldId id="263" r:id="rId7"/>
    <p:sldId id="356" r:id="rId8"/>
    <p:sldId id="366" r:id="rId9"/>
    <p:sldId id="357" r:id="rId10"/>
    <p:sldId id="268" r:id="rId11"/>
    <p:sldId id="270" r:id="rId12"/>
    <p:sldId id="279" r:id="rId13"/>
    <p:sldId id="281" r:id="rId14"/>
    <p:sldId id="371" r:id="rId15"/>
    <p:sldId id="372" r:id="rId16"/>
    <p:sldId id="370" r:id="rId17"/>
    <p:sldId id="367" r:id="rId18"/>
    <p:sldId id="307" r:id="rId19"/>
    <p:sldId id="308" r:id="rId20"/>
    <p:sldId id="337" r:id="rId21"/>
    <p:sldId id="338" r:id="rId22"/>
    <p:sldId id="348" r:id="rId23"/>
    <p:sldId id="368" r:id="rId24"/>
    <p:sldId id="369" r:id="rId25"/>
    <p:sldId id="349" r:id="rId2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0033CC"/>
    <a:srgbClr val="0066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4" autoAdjust="0"/>
    <p:restoredTop sz="94660"/>
  </p:normalViewPr>
  <p:slideViewPr>
    <p:cSldViewPr>
      <p:cViewPr>
        <p:scale>
          <a:sx n="40" d="100"/>
          <a:sy n="40" d="100"/>
        </p:scale>
        <p:origin x="-157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135F2-7337-46BC-8C23-33B9D5669266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70839CB-8F62-4DFB-A073-4532BDF77EC3}">
      <dgm:prSet phldrT="[Text]" custT="1"/>
      <dgm:spPr>
        <a:noFill/>
      </dgm:spPr>
      <dgm:t>
        <a:bodyPr/>
        <a:lstStyle/>
        <a:p>
          <a:r>
            <a:rPr lang="en-US" sz="2000" b="0" dirty="0" smtClean="0"/>
            <a:t>Age-dependent </a:t>
          </a:r>
          <a:r>
            <a:rPr lang="en-US" sz="2000" b="1" dirty="0" smtClean="0"/>
            <a:t>physiological</a:t>
          </a:r>
          <a:r>
            <a:rPr lang="en-US" sz="2000" b="0" dirty="0" smtClean="0"/>
            <a:t> changes</a:t>
          </a:r>
          <a:endParaRPr lang="en-US" sz="2000" b="0" dirty="0"/>
        </a:p>
      </dgm:t>
    </dgm:pt>
    <dgm:pt modelId="{0DB48A4A-B2C0-4C56-8FF7-007512340B9D}" type="parTrans" cxnId="{9973727D-151E-4440-9D75-A49ED70D2FCD}">
      <dgm:prSet/>
      <dgm:spPr/>
      <dgm:t>
        <a:bodyPr/>
        <a:lstStyle/>
        <a:p>
          <a:endParaRPr lang="en-US" sz="1600" b="0"/>
        </a:p>
      </dgm:t>
    </dgm:pt>
    <dgm:pt modelId="{3B6F1147-4FD7-471F-92D8-5E11109B97DB}" type="sibTrans" cxnId="{9973727D-151E-4440-9D75-A49ED70D2FCD}">
      <dgm:prSet/>
      <dgm:spPr/>
      <dgm:t>
        <a:bodyPr/>
        <a:lstStyle/>
        <a:p>
          <a:endParaRPr lang="en-US" sz="1600" b="0"/>
        </a:p>
      </dgm:t>
    </dgm:pt>
    <dgm:pt modelId="{50794F1B-B0FF-474B-8AEE-25157E0CE791}">
      <dgm:prSet phldrT="[Text]" custT="1"/>
      <dgm:spPr>
        <a:noFill/>
      </dgm:spPr>
      <dgm:t>
        <a:bodyPr/>
        <a:lstStyle/>
        <a:p>
          <a:r>
            <a:rPr lang="en-US" sz="2000" b="0" dirty="0" smtClean="0"/>
            <a:t>Age-dependent </a:t>
          </a:r>
          <a:r>
            <a:rPr lang="en-US" sz="2000" b="1" dirty="0" smtClean="0"/>
            <a:t>biochemical</a:t>
          </a:r>
          <a:r>
            <a:rPr lang="en-US" sz="2000" b="0" dirty="0" smtClean="0"/>
            <a:t> changes</a:t>
          </a:r>
          <a:endParaRPr lang="en-US" sz="2000" b="0" dirty="0"/>
        </a:p>
      </dgm:t>
    </dgm:pt>
    <dgm:pt modelId="{D14BB855-D795-48B4-B868-392D473130AB}" type="parTrans" cxnId="{2FD85EC7-DCF3-416E-8D29-4251BFFB53C4}">
      <dgm:prSet/>
      <dgm:spPr/>
      <dgm:t>
        <a:bodyPr/>
        <a:lstStyle/>
        <a:p>
          <a:endParaRPr lang="en-US" sz="1600" b="0"/>
        </a:p>
      </dgm:t>
    </dgm:pt>
    <dgm:pt modelId="{566568F2-026E-44EC-9540-32453ABA9092}" type="sibTrans" cxnId="{2FD85EC7-DCF3-416E-8D29-4251BFFB53C4}">
      <dgm:prSet/>
      <dgm:spPr/>
      <dgm:t>
        <a:bodyPr/>
        <a:lstStyle/>
        <a:p>
          <a:endParaRPr lang="en-US" sz="1600" b="0"/>
        </a:p>
      </dgm:t>
    </dgm:pt>
    <dgm:pt modelId="{A32DC81E-8FC2-4F90-AF7B-DF10B36C621D}">
      <dgm:prSet phldrT="[Text]" custT="1"/>
      <dgm:spPr>
        <a:noFill/>
      </dgm:spPr>
      <dgm:t>
        <a:bodyPr/>
        <a:lstStyle/>
        <a:p>
          <a:r>
            <a:rPr lang="en-US" sz="2000" b="0" dirty="0" smtClean="0"/>
            <a:t>Age-appropriate </a:t>
          </a:r>
          <a:r>
            <a:rPr lang="en-US" sz="2000" b="1" dirty="0" smtClean="0"/>
            <a:t>exposure </a:t>
          </a:r>
        </a:p>
        <a:p>
          <a:r>
            <a:rPr lang="en-US" sz="2000" b="0" dirty="0" smtClean="0"/>
            <a:t>(CARES or SHEDS)</a:t>
          </a:r>
          <a:endParaRPr lang="en-US" sz="2000" b="0" dirty="0"/>
        </a:p>
      </dgm:t>
    </dgm:pt>
    <dgm:pt modelId="{376CF516-6B36-4512-A17F-C524B6BDE3B8}" type="parTrans" cxnId="{8C504A31-50A9-410E-ABCE-AA85DB6BEFAC}">
      <dgm:prSet/>
      <dgm:spPr/>
      <dgm:t>
        <a:bodyPr/>
        <a:lstStyle/>
        <a:p>
          <a:endParaRPr lang="en-US" sz="1600" b="0"/>
        </a:p>
      </dgm:t>
    </dgm:pt>
    <dgm:pt modelId="{74CAD269-3323-428D-86D7-E127E3F35A51}" type="sibTrans" cxnId="{8C504A31-50A9-410E-ABCE-AA85DB6BEFAC}">
      <dgm:prSet/>
      <dgm:spPr/>
      <dgm:t>
        <a:bodyPr/>
        <a:lstStyle/>
        <a:p>
          <a:endParaRPr lang="en-US" sz="1600" b="0"/>
        </a:p>
      </dgm:t>
    </dgm:pt>
    <dgm:pt modelId="{79E0CBD9-7A11-47A6-828F-29A81444FA0B}" type="pres">
      <dgm:prSet presAssocID="{D41135F2-7337-46BC-8C23-33B9D5669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04D66-F7AD-4415-88A8-6078F96F4E15}" type="pres">
      <dgm:prSet presAssocID="{870839CB-8F62-4DFB-A073-4532BDF77EC3}" presName="linNode" presStyleCnt="0"/>
      <dgm:spPr/>
      <dgm:t>
        <a:bodyPr/>
        <a:lstStyle/>
        <a:p>
          <a:endParaRPr lang="en-US"/>
        </a:p>
      </dgm:t>
    </dgm:pt>
    <dgm:pt modelId="{EDFA46CD-2199-405A-A275-3F2283F077BA}" type="pres">
      <dgm:prSet presAssocID="{870839CB-8F62-4DFB-A073-4532BDF77EC3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9731-81C9-43EE-B526-42EE975EFF78}" type="pres">
      <dgm:prSet presAssocID="{3B6F1147-4FD7-471F-92D8-5E11109B97DB}" presName="sp" presStyleCnt="0"/>
      <dgm:spPr/>
      <dgm:t>
        <a:bodyPr/>
        <a:lstStyle/>
        <a:p>
          <a:endParaRPr lang="en-US"/>
        </a:p>
      </dgm:t>
    </dgm:pt>
    <dgm:pt modelId="{1968B9C4-762F-4EFF-B8D8-B3FCFB29D8D0}" type="pres">
      <dgm:prSet presAssocID="{50794F1B-B0FF-474B-8AEE-25157E0CE791}" presName="linNode" presStyleCnt="0"/>
      <dgm:spPr/>
      <dgm:t>
        <a:bodyPr/>
        <a:lstStyle/>
        <a:p>
          <a:endParaRPr lang="en-US"/>
        </a:p>
      </dgm:t>
    </dgm:pt>
    <dgm:pt modelId="{31604B29-D673-478A-B406-D2ED30DB7CEF}" type="pres">
      <dgm:prSet presAssocID="{50794F1B-B0FF-474B-8AEE-25157E0CE791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56370-8A6A-4508-8115-1AFABCDEE1C7}" type="pres">
      <dgm:prSet presAssocID="{566568F2-026E-44EC-9540-32453ABA9092}" presName="sp" presStyleCnt="0"/>
      <dgm:spPr/>
      <dgm:t>
        <a:bodyPr/>
        <a:lstStyle/>
        <a:p>
          <a:endParaRPr lang="en-US"/>
        </a:p>
      </dgm:t>
    </dgm:pt>
    <dgm:pt modelId="{B95D70E6-8D83-468F-A544-B4BFCEDE697E}" type="pres">
      <dgm:prSet presAssocID="{A32DC81E-8FC2-4F90-AF7B-DF10B36C621D}" presName="linNode" presStyleCnt="0"/>
      <dgm:spPr/>
      <dgm:t>
        <a:bodyPr/>
        <a:lstStyle/>
        <a:p>
          <a:endParaRPr lang="en-US"/>
        </a:p>
      </dgm:t>
    </dgm:pt>
    <dgm:pt modelId="{4DDA6CEA-7800-4476-BE2E-26D13ABF30FC}" type="pres">
      <dgm:prSet presAssocID="{A32DC81E-8FC2-4F90-AF7B-DF10B36C621D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85EC7-DCF3-416E-8D29-4251BFFB53C4}" srcId="{D41135F2-7337-46BC-8C23-33B9D5669266}" destId="{50794F1B-B0FF-474B-8AEE-25157E0CE791}" srcOrd="1" destOrd="0" parTransId="{D14BB855-D795-48B4-B868-392D473130AB}" sibTransId="{566568F2-026E-44EC-9540-32453ABA9092}"/>
    <dgm:cxn modelId="{567F5230-BFE5-48B9-90DA-0D26D4C89C57}" type="presOf" srcId="{A32DC81E-8FC2-4F90-AF7B-DF10B36C621D}" destId="{4DDA6CEA-7800-4476-BE2E-26D13ABF30FC}" srcOrd="0" destOrd="0" presId="urn:microsoft.com/office/officeart/2005/8/layout/vList5"/>
    <dgm:cxn modelId="{6B72B1A7-47ED-4A79-93FB-9D1B229CACA4}" type="presOf" srcId="{50794F1B-B0FF-474B-8AEE-25157E0CE791}" destId="{31604B29-D673-478A-B406-D2ED30DB7CEF}" srcOrd="0" destOrd="0" presId="urn:microsoft.com/office/officeart/2005/8/layout/vList5"/>
    <dgm:cxn modelId="{9973727D-151E-4440-9D75-A49ED70D2FCD}" srcId="{D41135F2-7337-46BC-8C23-33B9D5669266}" destId="{870839CB-8F62-4DFB-A073-4532BDF77EC3}" srcOrd="0" destOrd="0" parTransId="{0DB48A4A-B2C0-4C56-8FF7-007512340B9D}" sibTransId="{3B6F1147-4FD7-471F-92D8-5E11109B97DB}"/>
    <dgm:cxn modelId="{8C504A31-50A9-410E-ABCE-AA85DB6BEFAC}" srcId="{D41135F2-7337-46BC-8C23-33B9D5669266}" destId="{A32DC81E-8FC2-4F90-AF7B-DF10B36C621D}" srcOrd="2" destOrd="0" parTransId="{376CF516-6B36-4512-A17F-C524B6BDE3B8}" sibTransId="{74CAD269-3323-428D-86D7-E127E3F35A51}"/>
    <dgm:cxn modelId="{6309FE0C-FE10-4CE7-8253-FB4185CD7C8B}" type="presOf" srcId="{870839CB-8F62-4DFB-A073-4532BDF77EC3}" destId="{EDFA46CD-2199-405A-A275-3F2283F077BA}" srcOrd="0" destOrd="0" presId="urn:microsoft.com/office/officeart/2005/8/layout/vList5"/>
    <dgm:cxn modelId="{E9F043FA-FBC1-43B2-B1E9-6C2DC66263D5}" type="presOf" srcId="{D41135F2-7337-46BC-8C23-33B9D5669266}" destId="{79E0CBD9-7A11-47A6-828F-29A81444FA0B}" srcOrd="0" destOrd="0" presId="urn:microsoft.com/office/officeart/2005/8/layout/vList5"/>
    <dgm:cxn modelId="{CECF6612-C33C-4AD1-9C16-2AAA8FF00FDD}" type="presParOf" srcId="{79E0CBD9-7A11-47A6-828F-29A81444FA0B}" destId="{93004D66-F7AD-4415-88A8-6078F96F4E15}" srcOrd="0" destOrd="0" presId="urn:microsoft.com/office/officeart/2005/8/layout/vList5"/>
    <dgm:cxn modelId="{2DB31830-4973-4397-92D1-0E85F8C9BB98}" type="presParOf" srcId="{93004D66-F7AD-4415-88A8-6078F96F4E15}" destId="{EDFA46CD-2199-405A-A275-3F2283F077BA}" srcOrd="0" destOrd="0" presId="urn:microsoft.com/office/officeart/2005/8/layout/vList5"/>
    <dgm:cxn modelId="{1ADC4CFD-4167-404B-90F9-1E496EFBB88E}" type="presParOf" srcId="{79E0CBD9-7A11-47A6-828F-29A81444FA0B}" destId="{FFB39731-81C9-43EE-B526-42EE975EFF78}" srcOrd="1" destOrd="0" presId="urn:microsoft.com/office/officeart/2005/8/layout/vList5"/>
    <dgm:cxn modelId="{5F96375A-0189-4231-B05D-84CC125C2A30}" type="presParOf" srcId="{79E0CBD9-7A11-47A6-828F-29A81444FA0B}" destId="{1968B9C4-762F-4EFF-B8D8-B3FCFB29D8D0}" srcOrd="2" destOrd="0" presId="urn:microsoft.com/office/officeart/2005/8/layout/vList5"/>
    <dgm:cxn modelId="{5DF5306D-4DD5-4B0F-98E9-842E8691EF4C}" type="presParOf" srcId="{1968B9C4-762F-4EFF-B8D8-B3FCFB29D8D0}" destId="{31604B29-D673-478A-B406-D2ED30DB7CEF}" srcOrd="0" destOrd="0" presId="urn:microsoft.com/office/officeart/2005/8/layout/vList5"/>
    <dgm:cxn modelId="{223C84D1-412C-4BEB-8FC8-54E117B00876}" type="presParOf" srcId="{79E0CBD9-7A11-47A6-828F-29A81444FA0B}" destId="{9E856370-8A6A-4508-8115-1AFABCDEE1C7}" srcOrd="3" destOrd="0" presId="urn:microsoft.com/office/officeart/2005/8/layout/vList5"/>
    <dgm:cxn modelId="{39285457-52CF-4B7A-AE6C-89CC3F26EC54}" type="presParOf" srcId="{79E0CBD9-7A11-47A6-828F-29A81444FA0B}" destId="{B95D70E6-8D83-468F-A544-B4BFCEDE697E}" srcOrd="4" destOrd="0" presId="urn:microsoft.com/office/officeart/2005/8/layout/vList5"/>
    <dgm:cxn modelId="{72338E51-CC16-4D11-81EA-92361E76DE5B}" type="presParOf" srcId="{B95D70E6-8D83-468F-A544-B4BFCEDE697E}" destId="{4DDA6CEA-7800-4476-BE2E-26D13ABF30F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A46CD-2199-405A-A275-3F2283F077BA}">
      <dsp:nvSpPr>
        <dsp:cNvPr id="0" name=""/>
        <dsp:cNvSpPr/>
      </dsp:nvSpPr>
      <dsp:spPr>
        <a:xfrm>
          <a:off x="2267" y="1214"/>
          <a:ext cx="4643664" cy="801246"/>
        </a:xfrm>
        <a:prstGeom prst="round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Age-dependent </a:t>
          </a:r>
          <a:r>
            <a:rPr lang="en-US" sz="2000" b="1" kern="1200" dirty="0" smtClean="0"/>
            <a:t>physiological</a:t>
          </a:r>
          <a:r>
            <a:rPr lang="en-US" sz="2000" b="0" kern="1200" dirty="0" smtClean="0"/>
            <a:t> changes</a:t>
          </a:r>
          <a:endParaRPr lang="en-US" sz="2000" b="0" kern="1200" dirty="0"/>
        </a:p>
      </dsp:txBody>
      <dsp:txXfrm>
        <a:off x="41381" y="40328"/>
        <a:ext cx="4565436" cy="723018"/>
      </dsp:txXfrm>
    </dsp:sp>
    <dsp:sp modelId="{31604B29-D673-478A-B406-D2ED30DB7CEF}">
      <dsp:nvSpPr>
        <dsp:cNvPr id="0" name=""/>
        <dsp:cNvSpPr/>
      </dsp:nvSpPr>
      <dsp:spPr>
        <a:xfrm>
          <a:off x="2267" y="842522"/>
          <a:ext cx="4643664" cy="801246"/>
        </a:xfrm>
        <a:prstGeom prst="round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Age-dependent </a:t>
          </a:r>
          <a:r>
            <a:rPr lang="en-US" sz="2000" b="1" kern="1200" dirty="0" smtClean="0"/>
            <a:t>biochemical</a:t>
          </a:r>
          <a:r>
            <a:rPr lang="en-US" sz="2000" b="0" kern="1200" dirty="0" smtClean="0"/>
            <a:t> changes</a:t>
          </a:r>
          <a:endParaRPr lang="en-US" sz="2000" b="0" kern="1200" dirty="0"/>
        </a:p>
      </dsp:txBody>
      <dsp:txXfrm>
        <a:off x="41381" y="881636"/>
        <a:ext cx="4565436" cy="723018"/>
      </dsp:txXfrm>
    </dsp:sp>
    <dsp:sp modelId="{4DDA6CEA-7800-4476-BE2E-26D13ABF30FC}">
      <dsp:nvSpPr>
        <dsp:cNvPr id="0" name=""/>
        <dsp:cNvSpPr/>
      </dsp:nvSpPr>
      <dsp:spPr>
        <a:xfrm>
          <a:off x="2267" y="1683830"/>
          <a:ext cx="4643664" cy="801246"/>
        </a:xfrm>
        <a:prstGeom prst="round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Age-appropriate </a:t>
          </a:r>
          <a:r>
            <a:rPr lang="en-US" sz="2000" b="1" kern="1200" dirty="0" smtClean="0"/>
            <a:t>exposure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(CARES or SHEDS)</a:t>
          </a:r>
          <a:endParaRPr lang="en-US" sz="2000" b="0" kern="1200" dirty="0"/>
        </a:p>
      </dsp:txBody>
      <dsp:txXfrm>
        <a:off x="41381" y="1722944"/>
        <a:ext cx="4565436" cy="72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F2A9EC5-D539-4C70-A25F-441575CC8D6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6E688C2-7D87-4D93-9F75-7C8778A2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10C1-1AAA-4436-ACC9-7FCEABB136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4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5,000</a:t>
            </a:r>
            <a:r>
              <a:rPr lang="en-US" baseline="0" dirty="0" smtClean="0"/>
              <a:t> individuals simulated for each age group using Monte Carlo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B043C-CA1C-514D-A2BF-CCBF102445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g num"/>
          <p:cNvSpPr txBox="1">
            <a:spLocks noGrp="1" noChangeArrowheads="1"/>
          </p:cNvSpPr>
          <p:nvPr/>
        </p:nvSpPr>
        <p:spPr bwMode="auto">
          <a:xfrm>
            <a:off x="6727232" y="8955454"/>
            <a:ext cx="96811" cy="18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4C904C-EAD9-46DD-9826-72EF994364AE}" type="slidenum">
              <a:rPr lang="en-US" altLang="en-US">
                <a:solidFill>
                  <a:srgbClr val="000000"/>
                </a:solidFill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Quantitative </a:t>
            </a:r>
          </a:p>
          <a:p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Not just hazard-identification,</a:t>
            </a:r>
            <a:r>
              <a:rPr lang="en-US" altLang="en-US" baseline="0" dirty="0" smtClean="0">
                <a:latin typeface="Times New Roman" pitchFamily="18" charset="0"/>
                <a:ea typeface="ＭＳ Ｐゴシック" pitchFamily="34" charset="-128"/>
              </a:rPr>
              <a:t> but considering both exposure and response</a:t>
            </a:r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65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10C1-1AAA-4436-ACC9-7FCEABB136C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77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8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catalytic activity of cytochrome P450 enzymes requires interaction with it redox partner, </a:t>
            </a:r>
            <a:r>
              <a:rPr lang="en-US" dirty="0" err="1"/>
              <a:t>NADPH:cytochrome</a:t>
            </a:r>
            <a:r>
              <a:rPr lang="en-US" dirty="0"/>
              <a:t> P450 </a:t>
            </a:r>
            <a:r>
              <a:rPr lang="en-US" dirty="0" err="1"/>
              <a:t>oxidoreductase</a:t>
            </a:r>
            <a:r>
              <a:rPr lang="en-US" dirty="0"/>
              <a:t> (OR). Another </a:t>
            </a:r>
            <a:r>
              <a:rPr lang="en-US" dirty="0" err="1"/>
              <a:t>hemoprotein</a:t>
            </a:r>
            <a:r>
              <a:rPr lang="en-US" dirty="0"/>
              <a:t>, cytochrome b5, can stimulate the catalytic activity of some cytochromes P450 for some substrates. 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lIns="93259" tIns="46629" rIns="93259" bIns="46629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3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0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36259" y="6581001"/>
            <a:ext cx="6699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Creating a Safer and Healthier World by Advancing the Science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i="1" dirty="0" smtClean="0">
                <a:solidFill>
                  <a:srgbClr val="FFFFFF"/>
                </a:solidFill>
              </a:rPr>
              <a:t>and Increasing the Impact of Toxicology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4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54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9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3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11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1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8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2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9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0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8A4-52DB-42A9-AD9B-9FC98D20F4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38A4-52DB-42A9-AD9B-9FC98D20F41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1F2F3-C810-4BCB-AE62-6FD4D21F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682" y="1143000"/>
            <a:ext cx="7781118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682" y="2102946"/>
            <a:ext cx="7781118" cy="432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682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EC94CF-F0E3-034E-A0AE-4A0A40D16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57" y="6505330"/>
            <a:ext cx="7648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smtClean="0">
                <a:solidFill>
                  <a:prstClr val="white"/>
                </a:solidFill>
              </a:rPr>
              <a:t>Creating a Safer and Healthier World by Advancing the Science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i="1" dirty="0" smtClean="0">
                <a:solidFill>
                  <a:prstClr val="white"/>
                </a:solidFill>
              </a:rPr>
              <a:t>and Increasing the Impact of Toxicology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60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8977421B-4B30-824C-80E7-6D25DE9CF0C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1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Quantitative in vitro to in vivo extrapolation: current issues </a:t>
            </a:r>
            <a:endParaRPr lang="en-US" dirty="0"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Miyoung Yoon, PhD</a:t>
            </a:r>
          </a:p>
          <a:p>
            <a:pPr>
              <a:defRPr/>
            </a:pPr>
            <a:r>
              <a:rPr lang="en-US" dirty="0"/>
              <a:t>Center for Human Health Assessment</a:t>
            </a:r>
          </a:p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Hamner</a:t>
            </a:r>
            <a:r>
              <a:rPr lang="en-US" dirty="0"/>
              <a:t> Institutes for Health Sciences</a:t>
            </a:r>
          </a:p>
          <a:p>
            <a:pPr>
              <a:defRPr/>
            </a:pPr>
            <a:r>
              <a:rPr lang="en-US" dirty="0"/>
              <a:t>Research Triangle Park, </a:t>
            </a:r>
            <a:r>
              <a:rPr lang="en-US" dirty="0" smtClean="0"/>
              <a:t>NC</a:t>
            </a:r>
            <a:endParaRPr lang="en-US" dirty="0"/>
          </a:p>
        </p:txBody>
      </p:sp>
      <p:pic>
        <p:nvPicPr>
          <p:cNvPr id="4" name="Picture 12" descr="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36"/>
          <a:stretch>
            <a:fillRect/>
          </a:stretch>
        </p:blipFill>
        <p:spPr bwMode="auto">
          <a:xfrm>
            <a:off x="228600" y="1524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93"/>
          <p:cNvSpPr txBox="1">
            <a:spLocks noChangeArrowheads="1"/>
          </p:cNvSpPr>
          <p:nvPr/>
        </p:nvSpPr>
        <p:spPr bwMode="auto">
          <a:xfrm>
            <a:off x="381000" y="304800"/>
            <a:ext cx="6400800" cy="103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6608" tIns="83304" rIns="166608" bIns="83304">
            <a:spAutoFit/>
          </a:bodyPr>
          <a:lstStyle>
            <a:lvl1pPr marL="457200" indent="-45720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1pPr>
            <a:lvl2pPr marL="742950" indent="-28575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2pPr>
            <a:lvl3pPr marL="1143000" indent="-22860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3pPr>
            <a:lvl4pPr marL="1600200" indent="-22860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4pPr>
            <a:lvl5pPr marL="2057400" indent="-22860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5pPr>
            <a:lvl6pPr marL="2514600" indent="-228600" defTabSz="16668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6pPr>
            <a:lvl7pPr marL="2971800" indent="-228600" defTabSz="16668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7pPr>
            <a:lvl8pPr marL="3429000" indent="-228600" defTabSz="16668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8pPr>
            <a:lvl9pPr marL="3886200" indent="-228600" defTabSz="16668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9pPr>
          </a:lstStyle>
          <a:p>
            <a:pPr marL="0" indent="0" algn="ctr" eaLnBrk="1" hangingPunct="1"/>
            <a:r>
              <a:rPr lang="en-US" altLang="en-US" sz="3200" dirty="0" smtClean="0">
                <a:latin typeface="+mn-lt"/>
                <a:cs typeface="Arial" panose="020B0604020202020204" pitchFamily="34" charset="0"/>
              </a:rPr>
              <a:t>Human PBPK model for parabens </a:t>
            </a:r>
          </a:p>
          <a:p>
            <a:pPr marL="0" indent="0" algn="ctr" eaLnBrk="1" hangingPunct="1"/>
            <a:r>
              <a:rPr lang="en-US" altLang="en-US" b="0" dirty="0" smtClean="0">
                <a:latin typeface="+mn-lt"/>
                <a:cs typeface="Arial" panose="020B0604020202020204" pitchFamily="34" charset="0"/>
              </a:rPr>
              <a:t>in vitro and in </a:t>
            </a:r>
            <a:r>
              <a:rPr lang="en-US" altLang="en-US" b="0" dirty="0" err="1" smtClean="0">
                <a:latin typeface="+mn-lt"/>
                <a:cs typeface="Arial" panose="020B0604020202020204" pitchFamily="34" charset="0"/>
              </a:rPr>
              <a:t>silico</a:t>
            </a:r>
            <a:r>
              <a:rPr lang="en-US" altLang="en-US" b="0" dirty="0" smtClean="0">
                <a:latin typeface="+mn-lt"/>
                <a:cs typeface="Arial" panose="020B0604020202020204" pitchFamily="34" charset="0"/>
              </a:rPr>
              <a:t> based parameterization</a:t>
            </a:r>
            <a:endParaRPr lang="en-US" altLang="en-US" b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5791200" cy="52839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38928" y="2057400"/>
            <a:ext cx="1033272" cy="190500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81600" y="4265531"/>
            <a:ext cx="990600" cy="76200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4066032"/>
            <a:ext cx="9906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24200" y="4446197"/>
            <a:ext cx="685800" cy="380166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1" y="3200400"/>
            <a:ext cx="2971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Hydrolysis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(mainly by microsomal </a:t>
            </a:r>
            <a:r>
              <a:rPr lang="en-US" sz="1600" dirty="0" err="1" smtClean="0">
                <a:solidFill>
                  <a:schemeClr val="accent3"/>
                </a:solidFill>
              </a:rPr>
              <a:t>CES</a:t>
            </a:r>
            <a:r>
              <a:rPr lang="en-US" sz="1600" dirty="0" smtClean="0">
                <a:solidFill>
                  <a:schemeClr val="accent3"/>
                </a:solidFill>
              </a:rPr>
              <a:t>)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3942365"/>
            <a:ext cx="133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Conjugation</a:t>
            </a:r>
          </a:p>
          <a:p>
            <a:r>
              <a:rPr lang="en-US" sz="1400" dirty="0" smtClean="0">
                <a:solidFill>
                  <a:schemeClr val="accent6"/>
                </a:solidFill>
              </a:rPr>
              <a:t>(</a:t>
            </a:r>
            <a:r>
              <a:rPr lang="en-US" sz="1400" dirty="0" err="1" smtClean="0">
                <a:solidFill>
                  <a:schemeClr val="accent6"/>
                </a:solidFill>
              </a:rPr>
              <a:t>UGT</a:t>
            </a:r>
            <a:r>
              <a:rPr lang="en-US" sz="1400" dirty="0" smtClean="0">
                <a:solidFill>
                  <a:schemeClr val="accent6"/>
                </a:solidFill>
              </a:rPr>
              <a:t> and </a:t>
            </a:r>
            <a:r>
              <a:rPr lang="en-US" sz="1400" dirty="0" err="1" smtClean="0">
                <a:solidFill>
                  <a:schemeClr val="accent6"/>
                </a:solidFill>
              </a:rPr>
              <a:t>SULT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372" y="6488668"/>
            <a:ext cx="842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* Biological scaling of in vitro-derived metabolic parameters (</a:t>
            </a:r>
            <a:r>
              <a:rPr lang="en-US" b="1" dirty="0" err="1" smtClean="0">
                <a:solidFill>
                  <a:schemeClr val="accent3"/>
                </a:solidFill>
              </a:rPr>
              <a:t>IVIVE</a:t>
            </a:r>
            <a:r>
              <a:rPr lang="en-US" b="1" dirty="0" smtClean="0">
                <a:solidFill>
                  <a:schemeClr val="accent3"/>
                </a:solidFill>
              </a:rPr>
              <a:t>)</a:t>
            </a:r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62484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6049"/>
                </a:solidFill>
                <a:latin typeface="Arial" pitchFamily="34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6049"/>
                </a:solidFill>
                <a:latin typeface="Arial" pitchFamily="34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6049"/>
                </a:solidFill>
                <a:latin typeface="Arial" pitchFamily="34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6049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kern="0" dirty="0" smtClean="0">
                <a:latin typeface="+mn-lt"/>
                <a:cs typeface="Arial" panose="020B0604020202020204" pitchFamily="34" charset="0"/>
              </a:rPr>
              <a:t>Margin of Safety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5pPr>
            <a:lvl6pPr marL="2514333" indent="-2285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6pPr>
            <a:lvl7pPr marL="2971485" indent="-2285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7pPr>
            <a:lvl8pPr marL="3428637" indent="-2285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8pPr>
            <a:lvl9pPr marL="3885788" indent="-2285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kern="0" dirty="0" smtClean="0">
                <a:cs typeface="Arial" panose="020B0604020202020204" pitchFamily="34" charset="0"/>
              </a:rPr>
              <a:t>Point of Departure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kern="0" dirty="0" smtClean="0">
                <a:cs typeface="Arial" panose="020B0604020202020204" pitchFamily="34" charset="0"/>
              </a:rPr>
              <a:t>Two screens of estrogenic activity were included</a:t>
            </a:r>
          </a:p>
          <a:p>
            <a:pPr lvl="2">
              <a:spcBef>
                <a:spcPts val="600"/>
              </a:spcBef>
              <a:spcAft>
                <a:spcPts val="1000"/>
              </a:spcAft>
            </a:pPr>
            <a:r>
              <a:rPr lang="en-US" kern="0" dirty="0" smtClean="0">
                <a:cs typeface="Arial" panose="020B0604020202020204" pitchFamily="34" charset="0"/>
              </a:rPr>
              <a:t>ERLUX – reporter gene (luminescence)</a:t>
            </a:r>
          </a:p>
          <a:p>
            <a:pPr lvl="2">
              <a:spcBef>
                <a:spcPts val="600"/>
              </a:spcBef>
              <a:spcAft>
                <a:spcPts val="1000"/>
              </a:spcAft>
            </a:pPr>
            <a:r>
              <a:rPr lang="en-US" kern="0" dirty="0" smtClean="0">
                <a:cs typeface="Arial" panose="020B0604020202020204" pitchFamily="34" charset="0"/>
              </a:rPr>
              <a:t>E-SCREEN – </a:t>
            </a:r>
            <a:r>
              <a:rPr lang="en-US" kern="0" dirty="0">
                <a:cs typeface="Arial" panose="020B0604020202020204" pitchFamily="34" charset="0"/>
              </a:rPr>
              <a:t>mammary epithelial tumor </a:t>
            </a:r>
            <a:r>
              <a:rPr lang="en-US" kern="0" dirty="0" smtClean="0">
                <a:cs typeface="Arial" panose="020B0604020202020204" pitchFamily="34" charset="0"/>
              </a:rPr>
              <a:t>cell (cell proliferation)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kern="0" dirty="0" smtClean="0">
                <a:cs typeface="Arial" panose="020B0604020202020204" pitchFamily="34" charset="0"/>
              </a:rPr>
              <a:t>EC10 (µg/L) from assay</a:t>
            </a:r>
            <a:endParaRPr lang="en-US" kern="0" dirty="0"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kern="0" dirty="0" smtClean="0">
                <a:cs typeface="Arial" panose="020B0604020202020204" pitchFamily="34" charset="0"/>
              </a:rPr>
              <a:t>Cumulative toxicity was additive at the EC10 for the 17 compound mixture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kern="0" dirty="0" smtClean="0">
                <a:cs typeface="Arial" panose="020B0604020202020204" pitchFamily="34" charset="0"/>
              </a:rPr>
              <a:t>Relative Potency Factor =   </a:t>
            </a:r>
            <a:r>
              <a:rPr lang="en-US" kern="0" dirty="0" smtClean="0">
                <a:cs typeface="Arial" panose="020B0604020202020204" pitchFamily="34" charset="0"/>
              </a:rPr>
              <a:t> EC10 of a paraben </a:t>
            </a:r>
            <a:endParaRPr lang="en-US" kern="0" dirty="0" smtClean="0">
              <a:cs typeface="Arial" panose="020B0604020202020204" pitchFamily="34" charset="0"/>
            </a:endParaRPr>
          </a:p>
          <a:p>
            <a:pPr marL="3657600" lvl="8" indent="40005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kern="0" dirty="0" smtClean="0">
                <a:cs typeface="Arial" panose="020B0604020202020204" pitchFamily="34" charset="0"/>
              </a:rPr>
              <a:t> EC10 </a:t>
            </a:r>
            <a:r>
              <a:rPr lang="en-US" kern="0" dirty="0" smtClean="0">
                <a:cs typeface="Arial" panose="020B0604020202020204" pitchFamily="34" charset="0"/>
              </a:rPr>
              <a:t>butyl paraben</a:t>
            </a:r>
            <a:endParaRPr lang="en-US" kern="0" dirty="0" smtClean="0"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5943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543105" cy="4956048"/>
          </a:xfrm>
          <a:prstGeom prst="rect">
            <a:avLst/>
          </a:prstGeom>
        </p:spPr>
      </p:pic>
      <p:sp>
        <p:nvSpPr>
          <p:cNvPr id="5" name="Text Box 2993"/>
          <p:cNvSpPr txBox="1">
            <a:spLocks noChangeArrowheads="1"/>
          </p:cNvSpPr>
          <p:nvPr/>
        </p:nvSpPr>
        <p:spPr bwMode="auto">
          <a:xfrm>
            <a:off x="1828800" y="76200"/>
            <a:ext cx="4669011" cy="164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6608" tIns="83304" rIns="166608" bIns="83304">
            <a:spAutoFit/>
          </a:bodyPr>
          <a:lstStyle>
            <a:lvl1pPr marL="457200" indent="-45720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1pPr>
            <a:lvl2pPr marL="742950" indent="-28575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2pPr>
            <a:lvl3pPr marL="1143000" indent="-22860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3pPr>
            <a:lvl4pPr marL="1600200" indent="-22860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4pPr>
            <a:lvl5pPr marL="2057400" indent="-228600" defTabSz="1666875"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5pPr>
            <a:lvl6pPr marL="2514600" indent="-228600" defTabSz="16668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6pPr>
            <a:lvl7pPr marL="2971800" indent="-228600" defTabSz="16668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7pPr>
            <a:lvl8pPr marL="3429000" indent="-228600" defTabSz="16668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8pPr>
            <a:lvl9pPr marL="3886200" indent="-228600" defTabSz="16668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TC Franklin Gothic Std Book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+mn-lt"/>
                <a:cs typeface="Arial" panose="020B0604020202020204" pitchFamily="34" charset="0"/>
              </a:rPr>
              <a:t>Margin of Safety</a:t>
            </a:r>
          </a:p>
          <a:p>
            <a:pPr algn="ctr" eaLnBrk="1" hangingPunct="1"/>
            <a:r>
              <a:rPr lang="en-US" altLang="en-US" sz="3200" dirty="0" smtClean="0">
                <a:latin typeface="+mn-lt"/>
                <a:cs typeface="Arial" panose="020B0604020202020204" pitchFamily="34" charset="0"/>
              </a:rPr>
              <a:t>Adult Female</a:t>
            </a:r>
          </a:p>
          <a:p>
            <a:pPr algn="ctr" eaLnBrk="1" hangingPunct="1"/>
            <a:endParaRPr lang="en-US" altLang="en-US" sz="32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981200"/>
            <a:ext cx="762000" cy="419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1981200"/>
            <a:ext cx="990600" cy="419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799" y="1981200"/>
            <a:ext cx="1066801" cy="419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62484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6049"/>
                </a:solidFill>
                <a:latin typeface="Arial" pitchFamily="34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6049"/>
                </a:solidFill>
                <a:latin typeface="Arial" pitchFamily="34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6049"/>
                </a:solidFill>
                <a:latin typeface="Arial" pitchFamily="34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6049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kern="0" dirty="0" smtClean="0">
                <a:latin typeface="+mn-lt"/>
                <a:cs typeface="Arial" panose="020B0604020202020204" pitchFamily="34" charset="0"/>
              </a:rPr>
              <a:t>Paraben </a:t>
            </a:r>
            <a:r>
              <a:rPr lang="en-US" sz="3200" kern="0" dirty="0" err="1" smtClean="0">
                <a:latin typeface="+mn-lt"/>
                <a:cs typeface="Arial" panose="020B0604020202020204" pitchFamily="34" charset="0"/>
              </a:rPr>
              <a:t>QIVIVE</a:t>
            </a:r>
            <a:r>
              <a:rPr lang="en-US" sz="3200" kern="0" dirty="0" smtClean="0">
                <a:latin typeface="+mn-lt"/>
                <a:cs typeface="Arial" panose="020B0604020202020204" pitchFamily="34" charset="0"/>
              </a:rPr>
              <a:t> summary</a:t>
            </a:r>
            <a:endParaRPr lang="en-US" sz="3200" kern="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219200"/>
            <a:ext cx="8229600" cy="533400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5pPr>
            <a:lvl6pPr marL="2514333" indent="-2285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6pPr>
            <a:lvl7pPr marL="2971485" indent="-2285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7pPr>
            <a:lvl8pPr marL="3428637" indent="-2285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8pPr>
            <a:lvl9pPr marL="3885788" indent="-2285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46049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cs typeface="Arial" panose="020B0604020202020204" pitchFamily="34" charset="0"/>
              </a:rPr>
              <a:t>Paraben PBPK model successfully developed using in vitro metabolism data and </a:t>
            </a:r>
            <a:r>
              <a:rPr lang="en-US" kern="0" dirty="0" err="1" smtClean="0">
                <a:cs typeface="Arial" panose="020B0604020202020204" pitchFamily="34" charset="0"/>
              </a:rPr>
              <a:t>QSAR</a:t>
            </a:r>
            <a:r>
              <a:rPr lang="en-US" kern="0" dirty="0" smtClean="0">
                <a:cs typeface="Arial" panose="020B0604020202020204" pitchFamily="34" charset="0"/>
              </a:rPr>
              <a:t>-predicted tissue partitioning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0" dirty="0" err="1" smtClean="0">
                <a:cs typeface="Arial" panose="020B0604020202020204" pitchFamily="34" charset="0"/>
              </a:rPr>
              <a:t>IVIVE</a:t>
            </a:r>
            <a:r>
              <a:rPr lang="en-US" kern="0" dirty="0" smtClean="0">
                <a:cs typeface="Arial" panose="020B0604020202020204" pitchFamily="34" charset="0"/>
              </a:rPr>
              <a:t>-PBPK used </a:t>
            </a:r>
            <a:r>
              <a:rPr lang="en-US" kern="0" dirty="0" smtClean="0">
                <a:cs typeface="Arial" panose="020B0604020202020204" pitchFamily="34" charset="0"/>
              </a:rPr>
              <a:t>for reverse </a:t>
            </a:r>
            <a:r>
              <a:rPr lang="en-US" kern="0" dirty="0" err="1" smtClean="0">
                <a:cs typeface="Arial" panose="020B0604020202020204" pitchFamily="34" charset="0"/>
              </a:rPr>
              <a:t>dosimetry</a:t>
            </a:r>
            <a:r>
              <a:rPr lang="en-US" kern="0" dirty="0" smtClean="0">
                <a:cs typeface="Arial" panose="020B0604020202020204" pitchFamily="34" charset="0"/>
              </a:rPr>
              <a:t> to estimate plasma </a:t>
            </a:r>
            <a:r>
              <a:rPr lang="en-US" kern="0" dirty="0" err="1" smtClean="0">
                <a:cs typeface="Arial" panose="020B0604020202020204" pitchFamily="34" charset="0"/>
              </a:rPr>
              <a:t>Css</a:t>
            </a:r>
            <a:r>
              <a:rPr lang="en-US" kern="0" dirty="0" smtClean="0">
                <a:cs typeface="Arial" panose="020B0604020202020204" pitchFamily="34" charset="0"/>
              </a:rPr>
              <a:t> based on </a:t>
            </a:r>
            <a:r>
              <a:rPr lang="en-US" kern="0" dirty="0" err="1" smtClean="0">
                <a:cs typeface="Arial" panose="020B0604020202020204" pitchFamily="34" charset="0"/>
              </a:rPr>
              <a:t>NHANES</a:t>
            </a:r>
            <a:r>
              <a:rPr lang="en-US" kern="0" dirty="0" smtClean="0">
                <a:cs typeface="Arial" panose="020B0604020202020204" pitchFamily="34" charset="0"/>
              </a:rPr>
              <a:t> urinary </a:t>
            </a:r>
            <a:r>
              <a:rPr lang="en-US" kern="0" dirty="0" err="1" smtClean="0">
                <a:cs typeface="Arial" panose="020B0604020202020204" pitchFamily="34" charset="0"/>
              </a:rPr>
              <a:t>biomoritoring</a:t>
            </a:r>
            <a:r>
              <a:rPr lang="en-US" kern="0" dirty="0" smtClean="0">
                <a:cs typeface="Arial" panose="020B0604020202020204" pitchFamily="34" charset="0"/>
              </a:rPr>
              <a:t> data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cs typeface="Arial" panose="020B0604020202020204" pitchFamily="34" charset="0"/>
              </a:rPr>
              <a:t>MOS calculated based on in vitro EC10 and general population exposure levels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cs typeface="Arial" panose="020B0604020202020204" pitchFamily="34" charset="0"/>
              </a:rPr>
              <a:t>Current limitations</a:t>
            </a:r>
          </a:p>
          <a:p>
            <a:pPr lvl="2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cs typeface="Arial" panose="020B0604020202020204" pitchFamily="34" charset="0"/>
              </a:rPr>
              <a:t>Not enough data to describe full metabolic pathways - conjugation</a:t>
            </a:r>
          </a:p>
          <a:p>
            <a:pPr lvl="2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cs typeface="Arial" panose="020B0604020202020204" pitchFamily="34" charset="0"/>
              </a:rPr>
              <a:t>Oral bioavailability partly informed from rat in vivo data – a new in vitro tool (human CES-2 expressed Caco-2 cells) is in development in-house   </a:t>
            </a:r>
          </a:p>
        </p:txBody>
      </p:sp>
    </p:spTree>
    <p:extLst>
      <p:ext uri="{BB962C8B-B14F-4D97-AF65-F5344CB8AC3E}">
        <p14:creationId xmlns:p14="http://schemas.microsoft.com/office/powerpoint/2010/main" val="41985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371600"/>
            <a:ext cx="419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371600"/>
            <a:ext cx="3634410" cy="508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6724650" cy="9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Calibri" pitchFamily="34" charset="0"/>
              </a:rPr>
              <a:t>Predicting oral </a:t>
            </a:r>
            <a:r>
              <a:rPr lang="en-US" altLang="en-US" sz="2800" b="1" dirty="0" smtClean="0">
                <a:latin typeface="Calibri" pitchFamily="34" charset="0"/>
              </a:rPr>
              <a:t>b</a:t>
            </a:r>
            <a:r>
              <a:rPr lang="en-US" altLang="en-US" sz="2800" b="1" dirty="0" smtClean="0">
                <a:latin typeface="Calibri" pitchFamily="34" charset="0"/>
              </a:rPr>
              <a:t>ioavailability in vitro for environmental esters (</a:t>
            </a:r>
            <a:r>
              <a:rPr lang="en-US" altLang="en-US" sz="2800" b="1" dirty="0" err="1" smtClean="0">
                <a:latin typeface="Calibri" pitchFamily="34" charset="0"/>
              </a:rPr>
              <a:t>BuP</a:t>
            </a:r>
            <a:r>
              <a:rPr lang="en-US" altLang="en-US" sz="2800" b="1" dirty="0" smtClean="0">
                <a:latin typeface="Calibri" pitchFamily="34" charset="0"/>
              </a:rPr>
              <a:t> case study)</a:t>
            </a:r>
            <a:endParaRPr lang="en-US" altLang="en-US" sz="1800" b="1" i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5105400"/>
            <a:ext cx="36957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Butyl paraben is preferentially metabolized by CES-2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Next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step: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incorporation of the gut description into the whole body PBPK model of parabens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95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2392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err="1" smtClean="0"/>
              <a:t>IVIVE</a:t>
            </a:r>
            <a:r>
              <a:rPr lang="en-US" sz="3600" b="1" dirty="0" smtClean="0"/>
              <a:t>-PBPK Case Study II</a:t>
            </a:r>
          </a:p>
          <a:p>
            <a:pPr marL="0" indent="0" algn="ctr">
              <a:buNone/>
            </a:pPr>
            <a:r>
              <a:rPr lang="en-US" sz="3600" b="1" dirty="0" smtClean="0"/>
              <a:t>Predicting early life target tissue </a:t>
            </a:r>
            <a:r>
              <a:rPr lang="en-US" sz="3600" b="1" dirty="0" err="1" smtClean="0"/>
              <a:t>dosimetry</a:t>
            </a:r>
            <a:r>
              <a:rPr lang="en-US" sz="3600" b="1" dirty="0" smtClean="0"/>
              <a:t> for </a:t>
            </a:r>
            <a:r>
              <a:rPr lang="en-US" sz="3600" b="1" dirty="0" err="1" smtClean="0"/>
              <a:t>pyrethroids</a:t>
            </a:r>
            <a:r>
              <a:rPr lang="en-US" sz="3600" b="1" dirty="0" smtClean="0"/>
              <a:t> to identify potentially sensitive populations</a:t>
            </a:r>
          </a:p>
          <a:p>
            <a:pPr algn="ctr"/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121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629400" cy="14176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b="1" dirty="0" smtClean="0">
                <a:latin typeface="+mn-lt"/>
                <a:ea typeface="+mn-ea"/>
                <a:cs typeface="Arial" pitchFamily="34" charset="0"/>
              </a:rPr>
              <a:t>I</a:t>
            </a:r>
            <a:r>
              <a:rPr lang="en-US" altLang="en-US" sz="3200" b="1" dirty="0" smtClean="0">
                <a:latin typeface="+mn-lt"/>
                <a:ea typeface="+mn-ea"/>
                <a:cs typeface="Arial" pitchFamily="34" charset="0"/>
              </a:rPr>
              <a:t>ntegrating </a:t>
            </a:r>
            <a:r>
              <a:rPr lang="en-US" altLang="en-US" sz="3200" b="1" kern="0" dirty="0" smtClean="0">
                <a:latin typeface="+mn-lt"/>
                <a:ea typeface="+mn-ea"/>
                <a:cs typeface="Arial" pitchFamily="34" charset="0"/>
              </a:rPr>
              <a:t>key </a:t>
            </a:r>
            <a:r>
              <a:rPr lang="en-US" altLang="en-US" sz="3200" b="1" kern="0" dirty="0" smtClean="0">
                <a:latin typeface="+mn-lt"/>
                <a:ea typeface="+mn-ea"/>
                <a:cs typeface="Arial" pitchFamily="34" charset="0"/>
              </a:rPr>
              <a:t>determinants of early </a:t>
            </a:r>
            <a:r>
              <a:rPr lang="en-US" altLang="en-US" sz="3200" b="1" kern="0" dirty="0">
                <a:latin typeface="+mn-lt"/>
                <a:ea typeface="+mn-ea"/>
                <a:cs typeface="Arial" pitchFamily="34" charset="0"/>
              </a:rPr>
              <a:t>life </a:t>
            </a:r>
            <a:r>
              <a:rPr lang="en-US" altLang="en-US" sz="3200" b="1" kern="0" dirty="0" err="1" smtClean="0">
                <a:latin typeface="+mn-lt"/>
                <a:ea typeface="+mn-ea"/>
                <a:cs typeface="Arial" pitchFamily="34" charset="0"/>
              </a:rPr>
              <a:t>dosimetry</a:t>
            </a:r>
            <a:r>
              <a:rPr lang="en-US" altLang="en-US" sz="3200" b="1" kern="0" dirty="0" smtClean="0">
                <a:latin typeface="+mn-lt"/>
                <a:ea typeface="+mn-ea"/>
                <a:cs typeface="Arial" pitchFamily="34" charset="0"/>
              </a:rPr>
              <a:t> with </a:t>
            </a:r>
            <a:r>
              <a:rPr lang="en-US" altLang="en-US" sz="3200" b="1" kern="0" dirty="0" err="1" smtClean="0">
                <a:latin typeface="+mn-lt"/>
                <a:ea typeface="+mn-ea"/>
                <a:cs typeface="Arial" pitchFamily="34" charset="0"/>
              </a:rPr>
              <a:t>IVIVE</a:t>
            </a:r>
            <a:r>
              <a:rPr lang="en-US" altLang="en-US" sz="3200" b="1" kern="0" dirty="0" smtClean="0">
                <a:latin typeface="+mn-lt"/>
                <a:ea typeface="+mn-ea"/>
                <a:cs typeface="Arial" pitchFamily="34" charset="0"/>
              </a:rPr>
              <a:t>-PBPK </a:t>
            </a:r>
            <a:endParaRPr lang="en-US" altLang="en-US" sz="3200" b="1" kern="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98611" y="1905001"/>
            <a:ext cx="2438401" cy="1493024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1600" b="1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243638" y="2252663"/>
            <a:ext cx="2393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Age-specific internal dose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66775" y="1905000"/>
            <a:ext cx="460375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Life stage PBPK  MODEL</a:t>
            </a:r>
          </a:p>
        </p:txBody>
      </p:sp>
      <p:sp>
        <p:nvSpPr>
          <p:cNvPr id="10" name="Right Arrow 16"/>
          <p:cNvSpPr>
            <a:spLocks noChangeArrowheads="1"/>
          </p:cNvSpPr>
          <p:nvPr/>
        </p:nvSpPr>
        <p:spPr bwMode="auto">
          <a:xfrm rot="-5400000">
            <a:off x="1059659" y="3366293"/>
            <a:ext cx="457200" cy="582613"/>
          </a:xfrm>
          <a:prstGeom prst="rightArrow">
            <a:avLst>
              <a:gd name="adj1" fmla="val 50000"/>
              <a:gd name="adj2" fmla="val 47134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ight Arrow 23"/>
          <p:cNvSpPr>
            <a:spLocks noChangeArrowheads="1"/>
          </p:cNvSpPr>
          <p:nvPr/>
        </p:nvSpPr>
        <p:spPr bwMode="auto">
          <a:xfrm>
            <a:off x="5470526" y="2324100"/>
            <a:ext cx="738188" cy="565150"/>
          </a:xfrm>
          <a:prstGeom prst="rightArrow">
            <a:avLst>
              <a:gd name="adj1" fmla="val 50000"/>
              <a:gd name="adj2" fmla="val 47135"/>
            </a:avLst>
          </a:prstGeom>
          <a:solidFill>
            <a:schemeClr val="accent6"/>
          </a:solidFill>
          <a:ln w="25400" algn="ctr">
            <a:solidFill>
              <a:schemeClr val="accent6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76855082"/>
              </p:ext>
            </p:extLst>
          </p:nvPr>
        </p:nvGraphicFramePr>
        <p:xfrm>
          <a:off x="990600" y="3914509"/>
          <a:ext cx="4648200" cy="248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903913" y="4572000"/>
            <a:ext cx="2733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Requires </a:t>
            </a:r>
            <a:r>
              <a:rPr lang="en-US" altLang="en-US" sz="2400" b="1" i="1" dirty="0">
                <a:solidFill>
                  <a:srgbClr val="00B050"/>
                </a:solidFill>
                <a:latin typeface="Calibri" pitchFamily="34" charset="0"/>
              </a:rPr>
              <a:t>in vitro </a:t>
            </a:r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data-based parameterization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t="14911" b="17975"/>
          <a:stretch/>
        </p:blipFill>
        <p:spPr>
          <a:xfrm>
            <a:off x="866986" y="2428220"/>
            <a:ext cx="4602916" cy="1000780"/>
          </a:xfrm>
          <a:prstGeom prst="rect">
            <a:avLst/>
          </a:prstGeom>
        </p:spPr>
      </p:pic>
      <p:sp>
        <p:nvSpPr>
          <p:cNvPr id="15" name="Freeform 3"/>
          <p:cNvSpPr>
            <a:spLocks/>
          </p:cNvSpPr>
          <p:nvPr/>
        </p:nvSpPr>
        <p:spPr bwMode="auto">
          <a:xfrm>
            <a:off x="1728788" y="2786063"/>
            <a:ext cx="430212" cy="593725"/>
          </a:xfrm>
          <a:custGeom>
            <a:avLst/>
            <a:gdLst>
              <a:gd name="T0" fmla="*/ 219672 w 430071"/>
              <a:gd name="T1" fmla="*/ 18296 h 594673"/>
              <a:gd name="T2" fmla="*/ 146448 w 430071"/>
              <a:gd name="T3" fmla="*/ 18296 h 594673"/>
              <a:gd name="T4" fmla="*/ 128142 w 430071"/>
              <a:gd name="T5" fmla="*/ 45596 h 594673"/>
              <a:gd name="T6" fmla="*/ 118989 w 430071"/>
              <a:gd name="T7" fmla="*/ 91098 h 594673"/>
              <a:gd name="T8" fmla="*/ 27459 w 430071"/>
              <a:gd name="T9" fmla="*/ 127499 h 594673"/>
              <a:gd name="T10" fmla="*/ 18306 w 430071"/>
              <a:gd name="T11" fmla="*/ 209403 h 594673"/>
              <a:gd name="T12" fmla="*/ 0 w 430071"/>
              <a:gd name="T13" fmla="*/ 264004 h 594673"/>
              <a:gd name="T14" fmla="*/ 9153 w 430071"/>
              <a:gd name="T15" fmla="*/ 391409 h 594673"/>
              <a:gd name="T16" fmla="*/ 36612 w 430071"/>
              <a:gd name="T17" fmla="*/ 400509 h 594673"/>
              <a:gd name="T18" fmla="*/ 73224 w 430071"/>
              <a:gd name="T19" fmla="*/ 345908 h 594673"/>
              <a:gd name="T20" fmla="*/ 91530 w 430071"/>
              <a:gd name="T21" fmla="*/ 418709 h 594673"/>
              <a:gd name="T22" fmla="*/ 109836 w 430071"/>
              <a:gd name="T23" fmla="*/ 537015 h 594673"/>
              <a:gd name="T24" fmla="*/ 128142 w 430071"/>
              <a:gd name="T25" fmla="*/ 564316 h 594673"/>
              <a:gd name="T26" fmla="*/ 155601 w 430071"/>
              <a:gd name="T27" fmla="*/ 573416 h 594673"/>
              <a:gd name="T28" fmla="*/ 173907 w 430071"/>
              <a:gd name="T29" fmla="*/ 546115 h 594673"/>
              <a:gd name="T30" fmla="*/ 137295 w 430071"/>
              <a:gd name="T31" fmla="*/ 491513 h 594673"/>
              <a:gd name="T32" fmla="*/ 146448 w 430071"/>
              <a:gd name="T33" fmla="*/ 409610 h 594673"/>
              <a:gd name="T34" fmla="*/ 173907 w 430071"/>
              <a:gd name="T35" fmla="*/ 391409 h 594673"/>
              <a:gd name="T36" fmla="*/ 256284 w 430071"/>
              <a:gd name="T37" fmla="*/ 409610 h 594673"/>
              <a:gd name="T38" fmla="*/ 283743 w 430071"/>
              <a:gd name="T39" fmla="*/ 464212 h 594673"/>
              <a:gd name="T40" fmla="*/ 302049 w 430071"/>
              <a:gd name="T41" fmla="*/ 491513 h 594673"/>
              <a:gd name="T42" fmla="*/ 329508 w 430071"/>
              <a:gd name="T43" fmla="*/ 546115 h 594673"/>
              <a:gd name="T44" fmla="*/ 384426 w 430071"/>
              <a:gd name="T45" fmla="*/ 573416 h 594673"/>
              <a:gd name="T46" fmla="*/ 411885 w 430071"/>
              <a:gd name="T47" fmla="*/ 591616 h 594673"/>
              <a:gd name="T48" fmla="*/ 430191 w 430071"/>
              <a:gd name="T49" fmla="*/ 564316 h 594673"/>
              <a:gd name="T50" fmla="*/ 402732 w 430071"/>
              <a:gd name="T51" fmla="*/ 546115 h 594673"/>
              <a:gd name="T52" fmla="*/ 384426 w 430071"/>
              <a:gd name="T53" fmla="*/ 518814 h 594673"/>
              <a:gd name="T54" fmla="*/ 329508 w 430071"/>
              <a:gd name="T55" fmla="*/ 482412 h 594673"/>
              <a:gd name="T56" fmla="*/ 311202 w 430071"/>
              <a:gd name="T57" fmla="*/ 455111 h 594673"/>
              <a:gd name="T58" fmla="*/ 283743 w 430071"/>
              <a:gd name="T59" fmla="*/ 427811 h 594673"/>
              <a:gd name="T60" fmla="*/ 274590 w 430071"/>
              <a:gd name="T61" fmla="*/ 400509 h 594673"/>
              <a:gd name="T62" fmla="*/ 237978 w 430071"/>
              <a:gd name="T63" fmla="*/ 345908 h 594673"/>
              <a:gd name="T64" fmla="*/ 210519 w 430071"/>
              <a:gd name="T65" fmla="*/ 291305 h 594673"/>
              <a:gd name="T66" fmla="*/ 201366 w 430071"/>
              <a:gd name="T67" fmla="*/ 264004 h 594673"/>
              <a:gd name="T68" fmla="*/ 164754 w 430071"/>
              <a:gd name="T69" fmla="*/ 209403 h 594673"/>
              <a:gd name="T70" fmla="*/ 192213 w 430071"/>
              <a:gd name="T71" fmla="*/ 200302 h 594673"/>
              <a:gd name="T72" fmla="*/ 210519 w 430071"/>
              <a:gd name="T73" fmla="*/ 254904 h 594673"/>
              <a:gd name="T74" fmla="*/ 256284 w 430071"/>
              <a:gd name="T75" fmla="*/ 300406 h 594673"/>
              <a:gd name="T76" fmla="*/ 265437 w 430071"/>
              <a:gd name="T77" fmla="*/ 327707 h 594673"/>
              <a:gd name="T78" fmla="*/ 311202 w 430071"/>
              <a:gd name="T79" fmla="*/ 291305 h 594673"/>
              <a:gd name="T80" fmla="*/ 283743 w 430071"/>
              <a:gd name="T81" fmla="*/ 182101 h 594673"/>
              <a:gd name="T82" fmla="*/ 256284 w 430071"/>
              <a:gd name="T83" fmla="*/ 173001 h 594673"/>
              <a:gd name="T84" fmla="*/ 237978 w 430071"/>
              <a:gd name="T85" fmla="*/ 145700 h 594673"/>
              <a:gd name="T86" fmla="*/ 219672 w 430071"/>
              <a:gd name="T87" fmla="*/ 91098 h 594673"/>
              <a:gd name="T88" fmla="*/ 292896 w 430071"/>
              <a:gd name="T89" fmla="*/ 27395 h 594673"/>
              <a:gd name="T90" fmla="*/ 237978 w 430071"/>
              <a:gd name="T91" fmla="*/ 95 h 594673"/>
              <a:gd name="T92" fmla="*/ 219672 w 430071"/>
              <a:gd name="T93" fmla="*/ 18296 h 5946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30071"/>
              <a:gd name="T142" fmla="*/ 0 h 594673"/>
              <a:gd name="T143" fmla="*/ 430071 w 430071"/>
              <a:gd name="T144" fmla="*/ 594673 h 59467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30071" h="594673">
                <a:moveTo>
                  <a:pt x="219456" y="18383"/>
                </a:moveTo>
                <a:cubicBezTo>
                  <a:pt x="204216" y="21431"/>
                  <a:pt x="168798" y="388"/>
                  <a:pt x="146304" y="18383"/>
                </a:cubicBezTo>
                <a:cubicBezTo>
                  <a:pt x="137722" y="25248"/>
                  <a:pt x="134112" y="36671"/>
                  <a:pt x="128016" y="45815"/>
                </a:cubicBezTo>
                <a:cubicBezTo>
                  <a:pt x="124968" y="61055"/>
                  <a:pt x="131804" y="82914"/>
                  <a:pt x="118872" y="91535"/>
                </a:cubicBezTo>
                <a:cubicBezTo>
                  <a:pt x="-19822" y="183998"/>
                  <a:pt x="83785" y="43581"/>
                  <a:pt x="27432" y="128111"/>
                </a:cubicBezTo>
                <a:cubicBezTo>
                  <a:pt x="24384" y="155543"/>
                  <a:pt x="23701" y="183342"/>
                  <a:pt x="18288" y="210407"/>
                </a:cubicBezTo>
                <a:cubicBezTo>
                  <a:pt x="14507" y="229310"/>
                  <a:pt x="0" y="265271"/>
                  <a:pt x="0" y="265271"/>
                </a:cubicBezTo>
                <a:cubicBezTo>
                  <a:pt x="3048" y="307943"/>
                  <a:pt x="-1879" y="351951"/>
                  <a:pt x="9144" y="393287"/>
                </a:cubicBezTo>
                <a:cubicBezTo>
                  <a:pt x="11628" y="402600"/>
                  <a:pt x="28733" y="408033"/>
                  <a:pt x="36576" y="402431"/>
                </a:cubicBezTo>
                <a:cubicBezTo>
                  <a:pt x="54461" y="389656"/>
                  <a:pt x="73152" y="347567"/>
                  <a:pt x="73152" y="347567"/>
                </a:cubicBezTo>
                <a:cubicBezTo>
                  <a:pt x="83789" y="379478"/>
                  <a:pt x="85923" y="382099"/>
                  <a:pt x="91440" y="420719"/>
                </a:cubicBezTo>
                <a:cubicBezTo>
                  <a:pt x="94062" y="439076"/>
                  <a:pt x="97491" y="511038"/>
                  <a:pt x="109728" y="539591"/>
                </a:cubicBezTo>
                <a:cubicBezTo>
                  <a:pt x="114057" y="549692"/>
                  <a:pt x="119434" y="560158"/>
                  <a:pt x="128016" y="567023"/>
                </a:cubicBezTo>
                <a:cubicBezTo>
                  <a:pt x="135542" y="573044"/>
                  <a:pt x="146304" y="573119"/>
                  <a:pt x="155448" y="576167"/>
                </a:cubicBezTo>
                <a:cubicBezTo>
                  <a:pt x="161544" y="567023"/>
                  <a:pt x="176120" y="559463"/>
                  <a:pt x="173736" y="548735"/>
                </a:cubicBezTo>
                <a:cubicBezTo>
                  <a:pt x="168968" y="527279"/>
                  <a:pt x="137160" y="493871"/>
                  <a:pt x="137160" y="493871"/>
                </a:cubicBezTo>
                <a:cubicBezTo>
                  <a:pt x="140208" y="466439"/>
                  <a:pt x="136872" y="437514"/>
                  <a:pt x="146304" y="411575"/>
                </a:cubicBezTo>
                <a:cubicBezTo>
                  <a:pt x="150060" y="401247"/>
                  <a:pt x="162831" y="394650"/>
                  <a:pt x="173736" y="393287"/>
                </a:cubicBezTo>
                <a:cubicBezTo>
                  <a:pt x="181475" y="392320"/>
                  <a:pt x="245054" y="408831"/>
                  <a:pt x="256032" y="411575"/>
                </a:cubicBezTo>
                <a:cubicBezTo>
                  <a:pt x="308443" y="490191"/>
                  <a:pt x="245606" y="390723"/>
                  <a:pt x="283464" y="466439"/>
                </a:cubicBezTo>
                <a:cubicBezTo>
                  <a:pt x="288379" y="476269"/>
                  <a:pt x="296837" y="484041"/>
                  <a:pt x="301752" y="493871"/>
                </a:cubicBezTo>
                <a:cubicBezTo>
                  <a:pt x="316626" y="523619"/>
                  <a:pt x="302979" y="522530"/>
                  <a:pt x="329184" y="548735"/>
                </a:cubicBezTo>
                <a:cubicBezTo>
                  <a:pt x="346910" y="566461"/>
                  <a:pt x="361737" y="568730"/>
                  <a:pt x="384048" y="576167"/>
                </a:cubicBezTo>
                <a:cubicBezTo>
                  <a:pt x="393192" y="582263"/>
                  <a:pt x="400704" y="596610"/>
                  <a:pt x="411480" y="594455"/>
                </a:cubicBezTo>
                <a:cubicBezTo>
                  <a:pt x="422256" y="592300"/>
                  <a:pt x="431923" y="577799"/>
                  <a:pt x="429768" y="567023"/>
                </a:cubicBezTo>
                <a:cubicBezTo>
                  <a:pt x="427613" y="556247"/>
                  <a:pt x="411480" y="554831"/>
                  <a:pt x="402336" y="548735"/>
                </a:cubicBezTo>
                <a:cubicBezTo>
                  <a:pt x="396240" y="539591"/>
                  <a:pt x="392319" y="528540"/>
                  <a:pt x="384048" y="521303"/>
                </a:cubicBezTo>
                <a:cubicBezTo>
                  <a:pt x="367507" y="506829"/>
                  <a:pt x="329184" y="484727"/>
                  <a:pt x="329184" y="484727"/>
                </a:cubicBezTo>
                <a:cubicBezTo>
                  <a:pt x="323088" y="475583"/>
                  <a:pt x="317931" y="465738"/>
                  <a:pt x="310896" y="457295"/>
                </a:cubicBezTo>
                <a:cubicBezTo>
                  <a:pt x="302617" y="447361"/>
                  <a:pt x="290637" y="440623"/>
                  <a:pt x="283464" y="429863"/>
                </a:cubicBezTo>
                <a:cubicBezTo>
                  <a:pt x="278117" y="421843"/>
                  <a:pt x="279001" y="410857"/>
                  <a:pt x="274320" y="402431"/>
                </a:cubicBezTo>
                <a:cubicBezTo>
                  <a:pt x="263646" y="383218"/>
                  <a:pt x="244695" y="368419"/>
                  <a:pt x="237744" y="347567"/>
                </a:cubicBezTo>
                <a:cubicBezTo>
                  <a:pt x="214760" y="278616"/>
                  <a:pt x="245764" y="363607"/>
                  <a:pt x="210312" y="292703"/>
                </a:cubicBezTo>
                <a:cubicBezTo>
                  <a:pt x="206001" y="284082"/>
                  <a:pt x="205849" y="273697"/>
                  <a:pt x="201168" y="265271"/>
                </a:cubicBezTo>
                <a:cubicBezTo>
                  <a:pt x="190494" y="246058"/>
                  <a:pt x="164592" y="210407"/>
                  <a:pt x="164592" y="210407"/>
                </a:cubicBezTo>
                <a:cubicBezTo>
                  <a:pt x="173736" y="207359"/>
                  <a:pt x="185208" y="194447"/>
                  <a:pt x="192024" y="201263"/>
                </a:cubicBezTo>
                <a:cubicBezTo>
                  <a:pt x="205655" y="214894"/>
                  <a:pt x="204216" y="237839"/>
                  <a:pt x="210312" y="256127"/>
                </a:cubicBezTo>
                <a:cubicBezTo>
                  <a:pt x="219021" y="282253"/>
                  <a:pt x="235131" y="287913"/>
                  <a:pt x="256032" y="301847"/>
                </a:cubicBezTo>
                <a:cubicBezTo>
                  <a:pt x="259080" y="310991"/>
                  <a:pt x="256227" y="325699"/>
                  <a:pt x="265176" y="329279"/>
                </a:cubicBezTo>
                <a:cubicBezTo>
                  <a:pt x="302323" y="344138"/>
                  <a:pt x="304512" y="311855"/>
                  <a:pt x="310896" y="292703"/>
                </a:cubicBezTo>
                <a:cubicBezTo>
                  <a:pt x="309513" y="284408"/>
                  <a:pt x="296250" y="187237"/>
                  <a:pt x="283464" y="182975"/>
                </a:cubicBezTo>
                <a:lnTo>
                  <a:pt x="256032" y="173831"/>
                </a:lnTo>
                <a:cubicBezTo>
                  <a:pt x="249936" y="164687"/>
                  <a:pt x="242207" y="156442"/>
                  <a:pt x="237744" y="146399"/>
                </a:cubicBezTo>
                <a:cubicBezTo>
                  <a:pt x="229915" y="128783"/>
                  <a:pt x="219456" y="91535"/>
                  <a:pt x="219456" y="91535"/>
                </a:cubicBezTo>
                <a:cubicBezTo>
                  <a:pt x="283464" y="48863"/>
                  <a:pt x="262128" y="73247"/>
                  <a:pt x="292608" y="27527"/>
                </a:cubicBezTo>
                <a:cubicBezTo>
                  <a:pt x="271544" y="13485"/>
                  <a:pt x="262983" y="4301"/>
                  <a:pt x="237744" y="95"/>
                </a:cubicBezTo>
                <a:cubicBezTo>
                  <a:pt x="228724" y="-1408"/>
                  <a:pt x="234696" y="15335"/>
                  <a:pt x="219456" y="18383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1287463" y="2606675"/>
            <a:ext cx="1227137" cy="660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246049"/>
              </a:solidFill>
            </a:endParaRPr>
          </a:p>
        </p:txBody>
      </p:sp>
      <p:cxnSp>
        <p:nvCxnSpPr>
          <p:cNvPr id="17" name="Straight Arrow Connector 28"/>
          <p:cNvCxnSpPr>
            <a:cxnSpLocks noChangeShapeType="1"/>
          </p:cNvCxnSpPr>
          <p:nvPr/>
        </p:nvCxnSpPr>
        <p:spPr bwMode="auto">
          <a:xfrm>
            <a:off x="5410200" y="5172075"/>
            <a:ext cx="728663" cy="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396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5717453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ajor challenges in IVIVE for human early ages for environmental chemicals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838200" y="2255837"/>
            <a:ext cx="7543800" cy="36877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b="0" dirty="0" smtClean="0"/>
              <a:t>Human in vivo data is necessarily limited (in contrast to pharmaceuticals), leading to a reliance on in vitro data. However: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en-US" b="0" dirty="0" smtClean="0"/>
              <a:t>Pediatric tissues samples are very difficult to </a:t>
            </a:r>
            <a:r>
              <a:rPr lang="en-US" altLang="en-US" dirty="0" smtClean="0"/>
              <a:t>obtain and </a:t>
            </a:r>
            <a:r>
              <a:rPr lang="en-US" altLang="en-US" b="0" dirty="0" smtClean="0"/>
              <a:t>sample quality is generally uncertain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en-US" dirty="0" smtClean="0"/>
              <a:t>Addressing human </a:t>
            </a:r>
            <a:r>
              <a:rPr lang="en-US" altLang="en-US" b="0" dirty="0" smtClean="0"/>
              <a:t>variability is challenging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b="0" dirty="0" err="1" smtClean="0"/>
              <a:t>IVIVE</a:t>
            </a:r>
            <a:r>
              <a:rPr lang="en-US" altLang="en-US" b="0" dirty="0" smtClean="0"/>
              <a:t> with recombinant enzymes in conjunction with enzyme ontogeny of expression is selected as an alternative </a:t>
            </a:r>
            <a:r>
              <a:rPr lang="en-US" altLang="en-US" b="0" dirty="0" smtClean="0"/>
              <a:t>approach</a:t>
            </a:r>
            <a:endParaRPr lang="en-US" altLang="en-US" b="0" dirty="0" smtClean="0"/>
          </a:p>
          <a:p>
            <a:pPr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endParaRPr lang="en-US" altLang="en-US" b="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altLang="en-US" b="0" dirty="0" smtClean="0"/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777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http://csmedia2.corning.com/LifeSciences/products/dl_small/453320_453321_453322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9" y="4136671"/>
            <a:ext cx="12382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6" y="4226963"/>
            <a:ext cx="1772981" cy="131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117262" y="4743075"/>
            <a:ext cx="2747495" cy="1505325"/>
          </a:xfrm>
          <a:prstGeom prst="rect">
            <a:avLst/>
          </a:prstGeom>
          <a:solidFill>
            <a:schemeClr val="bg2">
              <a:lumMod val="90000"/>
              <a:alpha val="41961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1557" y="3505200"/>
            <a:ext cx="2747495" cy="1134388"/>
          </a:xfrm>
          <a:prstGeom prst="rect">
            <a:avLst/>
          </a:prstGeom>
          <a:solidFill>
            <a:schemeClr val="bg2">
              <a:lumMod val="90000"/>
              <a:alpha val="43922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4864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In vitro metabolism studies for </a:t>
            </a:r>
            <a:r>
              <a:rPr lang="en-US" sz="3200" b="1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pyrethroid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IVIVE</a:t>
            </a:r>
            <a:endParaRPr lang="en-US" sz="32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87393-5948-46D2-89B8-FA7D922A24E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8176" name="TextBox 300"/>
          <p:cNvSpPr txBox="1">
            <a:spLocks noChangeArrowheads="1"/>
          </p:cNvSpPr>
          <p:nvPr/>
        </p:nvSpPr>
        <p:spPr bwMode="auto">
          <a:xfrm>
            <a:off x="1273524" y="4800600"/>
            <a:ext cx="1981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Microsomes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78" name="TextBox 302"/>
          <p:cNvSpPr txBox="1">
            <a:spLocks noChangeArrowheads="1"/>
          </p:cNvSpPr>
          <p:nvPr/>
        </p:nvSpPr>
        <p:spPr bwMode="auto">
          <a:xfrm>
            <a:off x="1353820" y="3739533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Cytosol</a:t>
            </a:r>
          </a:p>
        </p:txBody>
      </p:sp>
      <p:sp>
        <p:nvSpPr>
          <p:cNvPr id="543" name="TextBox 28"/>
          <p:cNvSpPr txBox="1">
            <a:spLocks noChangeArrowheads="1"/>
          </p:cNvSpPr>
          <p:nvPr/>
        </p:nvSpPr>
        <p:spPr bwMode="auto">
          <a:xfrm>
            <a:off x="228601" y="25908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+mn-lt"/>
                <a:cs typeface="Arial" pitchFamily="34" charset="0"/>
              </a:rPr>
              <a:t>Subcellular fractions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+mn-lt"/>
                <a:cs typeface="Arial" pitchFamily="34" charset="0"/>
              </a:rPr>
              <a:t>Age-specific liver donors</a:t>
            </a:r>
            <a:endParaRPr lang="en-US" sz="2000" b="1" dirty="0">
              <a:latin typeface="+mn-lt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105400" y="3505200"/>
            <a:ext cx="3550599" cy="2590800"/>
          </a:xfrm>
          <a:prstGeom prst="ellipse">
            <a:avLst/>
          </a:prstGeom>
          <a:solidFill>
            <a:srgbClr val="EBF1DE">
              <a:alpha val="38039"/>
            </a:srgb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145" name="TextBox 318"/>
          <p:cNvSpPr txBox="1">
            <a:spLocks noChangeArrowheads="1"/>
          </p:cNvSpPr>
          <p:nvPr/>
        </p:nvSpPr>
        <p:spPr bwMode="auto">
          <a:xfrm>
            <a:off x="5619363" y="3962303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Human </a:t>
            </a:r>
            <a:r>
              <a:rPr lang="en-US" sz="2000" dirty="0" smtClean="0"/>
              <a:t>recombinant enzymes</a:t>
            </a:r>
            <a:endParaRPr lang="en-US" sz="2000" dirty="0"/>
          </a:p>
        </p:txBody>
      </p:sp>
      <p:sp>
        <p:nvSpPr>
          <p:cNvPr id="50" name="Rectangle 49"/>
          <p:cNvSpPr/>
          <p:nvPr/>
        </p:nvSpPr>
        <p:spPr>
          <a:xfrm>
            <a:off x="5501641" y="5034171"/>
            <a:ext cx="290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Individual CYP or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enzymes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4600" y="3810000"/>
            <a:ext cx="1307034" cy="641898"/>
            <a:chOff x="6172200" y="4390204"/>
            <a:chExt cx="1524000" cy="489504"/>
          </a:xfrm>
        </p:grpSpPr>
        <p:sp>
          <p:nvSpPr>
            <p:cNvPr id="7" name="Oval 6"/>
            <p:cNvSpPr/>
            <p:nvPr/>
          </p:nvSpPr>
          <p:spPr>
            <a:xfrm>
              <a:off x="6172200" y="4390204"/>
              <a:ext cx="1524000" cy="48950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49898" y="4424202"/>
              <a:ext cx="1153608" cy="352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CESs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19199" y="5433854"/>
            <a:ext cx="2573468" cy="641898"/>
            <a:chOff x="6140029" y="4390204"/>
            <a:chExt cx="1524000" cy="489504"/>
          </a:xfrm>
        </p:grpSpPr>
        <p:sp>
          <p:nvSpPr>
            <p:cNvPr id="43" name="Oval 42"/>
            <p:cNvSpPr/>
            <p:nvPr/>
          </p:nvSpPr>
          <p:spPr>
            <a:xfrm>
              <a:off x="6140029" y="4390204"/>
              <a:ext cx="1524000" cy="48950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20531" y="4472981"/>
              <a:ext cx="1236395" cy="352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CYPs  + CESs</a:t>
              </a:r>
            </a:p>
          </p:txBody>
        </p:sp>
      </p:grpSp>
      <p:sp>
        <p:nvSpPr>
          <p:cNvPr id="41" name="TextBox 28"/>
          <p:cNvSpPr txBox="1">
            <a:spLocks noChangeArrowheads="1"/>
          </p:cNvSpPr>
          <p:nvPr/>
        </p:nvSpPr>
        <p:spPr bwMode="auto">
          <a:xfrm>
            <a:off x="5029200" y="2610653"/>
            <a:ext cx="3733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+mn-lt"/>
                <a:cs typeface="Arial" pitchFamily="34" charset="0"/>
              </a:rPr>
              <a:t>Recombinant enzymes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562600" y="1640835"/>
            <a:ext cx="2514600" cy="6096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800"/>
              </a:spcAft>
            </a:pPr>
            <a:r>
              <a:rPr lang="en-US" altLang="en-US" sz="3200" b="1" dirty="0" smtClean="0">
                <a:latin typeface="+mn-lt"/>
              </a:rPr>
              <a:t>Human</a:t>
            </a:r>
            <a:endParaRPr lang="en-US" altLang="en-US" sz="9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007040" y="1600200"/>
            <a:ext cx="2514600" cy="62945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800"/>
              </a:spcAft>
            </a:pPr>
            <a:r>
              <a:rPr lang="en-US" altLang="en-US" sz="3200" b="1" dirty="0">
                <a:latin typeface="+mn-lt"/>
              </a:rPr>
              <a:t>Rat </a:t>
            </a:r>
            <a:endParaRPr lang="en-US" altLang="en-US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5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289598" cy="760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chemeClr val="tx1"/>
                </a:solidFill>
              </a:rPr>
              <a:t>Developing an early age human PBPK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model for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deltamethrin</a:t>
            </a:r>
            <a:r>
              <a:rPr lang="en-US" altLang="en-US" sz="3600" b="1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tx1"/>
                </a:solidFill>
                <a:cs typeface="Arial" charset="0"/>
              </a:rPr>
            </a:br>
            <a:endParaRPr lang="en-US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87393-5948-46D2-89B8-FA7D922A24E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8" name="Oval 77"/>
          <p:cNvSpPr/>
          <p:nvPr/>
        </p:nvSpPr>
        <p:spPr>
          <a:xfrm>
            <a:off x="2910782" y="5965291"/>
            <a:ext cx="1752600" cy="7096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12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6200000">
            <a:off x="2527300" y="5905500"/>
            <a:ext cx="685800" cy="4572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953" name="Rectangle 79"/>
          <p:cNvSpPr>
            <a:spLocks noChangeArrowheads="1"/>
          </p:cNvSpPr>
          <p:nvPr/>
        </p:nvSpPr>
        <p:spPr bwMode="auto">
          <a:xfrm>
            <a:off x="2870200" y="6027737"/>
            <a:ext cx="193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595959"/>
                </a:solidFill>
                <a:cs typeface="Arial" charset="0"/>
              </a:rPr>
              <a:t>Human relevant Exposure</a:t>
            </a:r>
          </a:p>
          <a:p>
            <a:pPr algn="ctr"/>
            <a:endParaRPr lang="en-US" altLang="en-US" sz="1600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2564801">
            <a:off x="4236115" y="5110240"/>
            <a:ext cx="1031249" cy="457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  <a:scene3d>
            <a:camera prst="isometricTopUp"/>
            <a:lightRig rig="threePt" dir="t"/>
          </a:scene3d>
        </p:spPr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 rot="11685976">
            <a:off x="5284535" y="4524108"/>
            <a:ext cx="2119194" cy="15150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/>
          <a:scene3d>
            <a:camera prst="isometricTopUp"/>
            <a:lightRig rig="threePt" dir="t"/>
          </a:scene3d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815009" y="2177039"/>
            <a:ext cx="1981200" cy="16430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5" name="Plus 44"/>
          <p:cNvSpPr/>
          <p:nvPr/>
        </p:nvSpPr>
        <p:spPr bwMode="auto">
          <a:xfrm>
            <a:off x="7467600" y="2830342"/>
            <a:ext cx="228600" cy="209550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89911" y="2490787"/>
            <a:ext cx="1981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Age-appropriate </a:t>
            </a:r>
            <a:r>
              <a:rPr lang="en-US" sz="1600" b="1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metabolism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parameters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from </a:t>
            </a:r>
            <a:r>
              <a:rPr lang="en-US" sz="1600" b="1" i="1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in vitro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data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95214" y="1780885"/>
            <a:ext cx="165824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+mn-lt"/>
              </a:rPr>
              <a:t>Adult liver </a:t>
            </a:r>
            <a:r>
              <a:rPr lang="en-US" sz="1600" b="1" kern="0" dirty="0" smtClean="0">
                <a:latin typeface="+mn-lt"/>
              </a:rPr>
              <a:t>metabolism by </a:t>
            </a:r>
            <a:r>
              <a:rPr lang="en-US" sz="1600" b="1" kern="0" dirty="0" smtClean="0">
                <a:latin typeface="+mn-lt"/>
              </a:rPr>
              <a:t>CES1</a:t>
            </a:r>
            <a:endParaRPr lang="en-US" sz="1600" b="1" kern="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8552" y="3312823"/>
            <a:ext cx="165824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latin typeface="+mn-lt"/>
              </a:rPr>
              <a:t>CES1 ontogeny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+mn-lt"/>
            </a:endParaRPr>
          </a:p>
        </p:txBody>
      </p:sp>
      <p:sp>
        <p:nvSpPr>
          <p:cNvPr id="24" name="TextBox 62"/>
          <p:cNvSpPr txBox="1">
            <a:spLocks noChangeArrowheads="1"/>
          </p:cNvSpPr>
          <p:nvPr/>
        </p:nvSpPr>
        <p:spPr bwMode="auto">
          <a:xfrm>
            <a:off x="4038600" y="3425973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IVIVE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8832685">
            <a:off x="4038584" y="4033263"/>
            <a:ext cx="863631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5799" y="1600200"/>
            <a:ext cx="3352801" cy="4539213"/>
            <a:chOff x="2667000" y="1709187"/>
            <a:chExt cx="3352801" cy="4539213"/>
          </a:xfrm>
        </p:grpSpPr>
        <p:grpSp>
          <p:nvGrpSpPr>
            <p:cNvPr id="26" name="Group 25"/>
            <p:cNvGrpSpPr/>
            <p:nvPr/>
          </p:nvGrpSpPr>
          <p:grpSpPr>
            <a:xfrm>
              <a:off x="2667000" y="1709187"/>
              <a:ext cx="3352801" cy="4539213"/>
              <a:chOff x="3791932" y="1411694"/>
              <a:chExt cx="3352801" cy="453921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155036" y="1515070"/>
                <a:ext cx="1205557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155036" y="2048469"/>
                <a:ext cx="1205557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155036" y="2581869"/>
                <a:ext cx="1205557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155036" y="3115269"/>
                <a:ext cx="1205557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Rapidly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155036" y="3661876"/>
                <a:ext cx="1205557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Liver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4578667" y="2360851"/>
                <a:ext cx="560481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4553932" y="3791358"/>
                <a:ext cx="585216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41"/>
              <p:cNvSpPr txBox="1">
                <a:spLocks noChangeArrowheads="1"/>
              </p:cNvSpPr>
              <p:nvPr/>
            </p:nvSpPr>
            <p:spPr bwMode="auto">
              <a:xfrm>
                <a:off x="4550326" y="1447800"/>
                <a:ext cx="50045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/>
                  <a:t>QBR</a:t>
                </a:r>
                <a:endParaRPr lang="en-US" sz="1400" dirty="0"/>
              </a:p>
            </p:txBody>
          </p:sp>
          <p:sp>
            <p:nvSpPr>
              <p:cNvPr id="36" name="TextBox 42"/>
              <p:cNvSpPr txBox="1">
                <a:spLocks noChangeArrowheads="1"/>
              </p:cNvSpPr>
              <p:nvPr/>
            </p:nvSpPr>
            <p:spPr bwMode="auto">
              <a:xfrm>
                <a:off x="4550326" y="1981200"/>
                <a:ext cx="3866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QF</a:t>
                </a:r>
                <a:endParaRPr lang="en-US" sz="1400" dirty="0"/>
              </a:p>
            </p:txBody>
          </p:sp>
          <p:sp>
            <p:nvSpPr>
              <p:cNvPr id="37" name="TextBox 43"/>
              <p:cNvSpPr txBox="1">
                <a:spLocks noChangeArrowheads="1"/>
              </p:cNvSpPr>
              <p:nvPr/>
            </p:nvSpPr>
            <p:spPr bwMode="auto">
              <a:xfrm>
                <a:off x="4540067" y="2514600"/>
                <a:ext cx="3866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QS</a:t>
                </a:r>
                <a:endParaRPr lang="en-US" sz="1400" dirty="0"/>
              </a:p>
            </p:txBody>
          </p:sp>
          <p:sp>
            <p:nvSpPr>
              <p:cNvPr id="38" name="TextBox 44"/>
              <p:cNvSpPr txBox="1">
                <a:spLocks noChangeArrowheads="1"/>
              </p:cNvSpPr>
              <p:nvPr/>
            </p:nvSpPr>
            <p:spPr bwMode="auto">
              <a:xfrm>
                <a:off x="4540067" y="3048000"/>
                <a:ext cx="40267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QR</a:t>
                </a:r>
                <a:endParaRPr lang="en-US" sz="1400" dirty="0"/>
              </a:p>
            </p:txBody>
          </p:sp>
          <p:sp>
            <p:nvSpPr>
              <p:cNvPr id="42" name="TextBox 45"/>
              <p:cNvSpPr txBox="1">
                <a:spLocks noChangeArrowheads="1"/>
              </p:cNvSpPr>
              <p:nvPr/>
            </p:nvSpPr>
            <p:spPr bwMode="auto">
              <a:xfrm>
                <a:off x="4540067" y="3467655"/>
                <a:ext cx="41710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/>
                  <a:t>QH</a:t>
                </a:r>
                <a:endParaRPr lang="en-US" sz="1400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916132" y="1413044"/>
                <a:ext cx="0" cy="238956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360230" y="4084437"/>
                <a:ext cx="0" cy="258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3791932" y="1411694"/>
                <a:ext cx="762000" cy="33431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153699" y="4343400"/>
                <a:ext cx="848033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GI tissue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5163532" y="1751251"/>
                <a:ext cx="1179576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5163532" y="2286000"/>
                <a:ext cx="1179576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5163532" y="2818051"/>
                <a:ext cx="1179576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4550326" y="1413044"/>
                <a:ext cx="23658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553932" y="4448414"/>
                <a:ext cx="5852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5867400" y="1565444"/>
                <a:ext cx="0" cy="258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5867400" y="2098844"/>
                <a:ext cx="0" cy="258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867400" y="2632244"/>
                <a:ext cx="0" cy="258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943600" y="1611281"/>
                <a:ext cx="0" cy="258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5943600" y="2144681"/>
                <a:ext cx="0" cy="258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5943600" y="2678081"/>
                <a:ext cx="0" cy="258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45"/>
              <p:cNvSpPr txBox="1">
                <a:spLocks noChangeArrowheads="1"/>
              </p:cNvSpPr>
              <p:nvPr/>
            </p:nvSpPr>
            <p:spPr bwMode="auto">
              <a:xfrm>
                <a:off x="5480012" y="4038600"/>
                <a:ext cx="4635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QGI</a:t>
                </a:r>
                <a:endParaRPr lang="en-US" sz="1400" dirty="0"/>
              </a:p>
            </p:txBody>
          </p:sp>
          <p:sp>
            <p:nvSpPr>
              <p:cNvPr id="63" name="Right Arrow 62"/>
              <p:cNvSpPr/>
              <p:nvPr/>
            </p:nvSpPr>
            <p:spPr>
              <a:xfrm rot="10800000">
                <a:off x="4858733" y="5270883"/>
                <a:ext cx="533402" cy="123256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6373905" y="1827451"/>
                <a:ext cx="542227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6373905" y="2360851"/>
                <a:ext cx="542227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6373905" y="2894251"/>
                <a:ext cx="542227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6373905" y="3318042"/>
                <a:ext cx="542227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6373905" y="3802606"/>
                <a:ext cx="542227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41"/>
              <p:cNvSpPr txBox="1">
                <a:spLocks noChangeArrowheads="1"/>
              </p:cNvSpPr>
              <p:nvPr/>
            </p:nvSpPr>
            <p:spPr bwMode="auto">
              <a:xfrm>
                <a:off x="6077932" y="4476993"/>
                <a:ext cx="10668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/>
                  <a:t>Metabolism</a:t>
                </a:r>
              </a:p>
              <a:p>
                <a:pPr algn="ctr"/>
                <a:r>
                  <a:rPr lang="en-US" sz="1200" b="1" dirty="0" smtClean="0"/>
                  <a:t>(</a:t>
                </a:r>
                <a:r>
                  <a:rPr lang="en-US" sz="1200" b="1" dirty="0" err="1" smtClean="0"/>
                  <a:t>CES</a:t>
                </a:r>
                <a:r>
                  <a:rPr lang="en-US" sz="1200" b="1" dirty="0" smtClean="0"/>
                  <a:t> and </a:t>
                </a:r>
                <a:r>
                  <a:rPr lang="en-US" sz="1200" b="1" dirty="0" err="1" smtClean="0"/>
                  <a:t>CYP</a:t>
                </a:r>
                <a:r>
                  <a:rPr lang="en-US" sz="1200" b="1" dirty="0" smtClean="0"/>
                  <a:t>)</a:t>
                </a:r>
                <a:endParaRPr lang="en-US" sz="1200" b="1" dirty="0"/>
              </a:p>
            </p:txBody>
          </p:sp>
          <p:sp>
            <p:nvSpPr>
              <p:cNvPr id="70" name="TextBox 41"/>
              <p:cNvSpPr txBox="1">
                <a:spLocks noChangeArrowheads="1"/>
              </p:cNvSpPr>
              <p:nvPr/>
            </p:nvSpPr>
            <p:spPr bwMode="auto">
              <a:xfrm>
                <a:off x="3810000" y="2708444"/>
                <a:ext cx="72006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/>
                  <a:t>Plasma</a:t>
                </a:r>
                <a:endParaRPr lang="en-US" sz="1400" b="1" dirty="0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3962400" y="4754880"/>
                <a:ext cx="0" cy="42672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41"/>
              <p:cNvSpPr txBox="1">
                <a:spLocks noChangeArrowheads="1"/>
              </p:cNvSpPr>
              <p:nvPr/>
            </p:nvSpPr>
            <p:spPr bwMode="auto">
              <a:xfrm>
                <a:off x="5488705" y="5178623"/>
                <a:ext cx="8940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/>
                  <a:t>Oral dose</a:t>
                </a:r>
                <a:endParaRPr lang="en-US" sz="1400" b="1" dirty="0"/>
              </a:p>
            </p:txBody>
          </p:sp>
          <p:sp>
            <p:nvSpPr>
              <p:cNvPr id="73" name="TextBox 41"/>
              <p:cNvSpPr txBox="1">
                <a:spLocks noChangeArrowheads="1"/>
              </p:cNvSpPr>
              <p:nvPr/>
            </p:nvSpPr>
            <p:spPr bwMode="auto">
              <a:xfrm>
                <a:off x="4495800" y="5673908"/>
                <a:ext cx="111825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Fecal excretion</a:t>
                </a:r>
                <a:endParaRPr lang="en-US" sz="12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791932" y="5181600"/>
                <a:ext cx="1084868" cy="32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Lumen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145421" y="1463040"/>
                <a:ext cx="5750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Brain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152103" y="2026920"/>
                <a:ext cx="4104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1400" b="1" dirty="0" smtClean="0">
                    <a:solidFill>
                      <a:prstClr val="black"/>
                    </a:solidFill>
                  </a:rPr>
                  <a:t>Fat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152103" y="2545080"/>
                <a:ext cx="6732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1400" b="1" dirty="0" smtClean="0">
                    <a:solidFill>
                      <a:prstClr val="black"/>
                    </a:solidFill>
                  </a:rPr>
                  <a:t>Slowly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TextBox 45"/>
              <p:cNvSpPr txBox="1">
                <a:spLocks noChangeArrowheads="1"/>
              </p:cNvSpPr>
              <p:nvPr/>
            </p:nvSpPr>
            <p:spPr bwMode="auto">
              <a:xfrm>
                <a:off x="4572000" y="4114800"/>
                <a:ext cx="4635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QGI</a:t>
                </a:r>
                <a:endParaRPr lang="en-US" sz="1400" dirty="0"/>
              </a:p>
            </p:txBody>
          </p:sp>
          <p:sp>
            <p:nvSpPr>
              <p:cNvPr id="80" name="TextBox 45"/>
              <p:cNvSpPr txBox="1">
                <a:spLocks noChangeArrowheads="1"/>
              </p:cNvSpPr>
              <p:nvPr/>
            </p:nvSpPr>
            <p:spPr bwMode="auto">
              <a:xfrm>
                <a:off x="6400800" y="3463756"/>
                <a:ext cx="38023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/>
                  <a:t>QL</a:t>
                </a:r>
                <a:endParaRPr lang="en-US" sz="1400" dirty="0"/>
              </a:p>
            </p:txBody>
          </p:sp>
          <p:sp>
            <p:nvSpPr>
              <p:cNvPr id="82" name="TextBox 41"/>
              <p:cNvSpPr txBox="1">
                <a:spLocks noChangeArrowheads="1"/>
              </p:cNvSpPr>
              <p:nvPr/>
            </p:nvSpPr>
            <p:spPr bwMode="auto">
              <a:xfrm>
                <a:off x="6357542" y="1447800"/>
                <a:ext cx="50045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/>
                  <a:t>QBR</a:t>
                </a:r>
                <a:endParaRPr lang="en-US" sz="1400" dirty="0"/>
              </a:p>
            </p:txBody>
          </p:sp>
          <p:sp>
            <p:nvSpPr>
              <p:cNvPr id="83" name="TextBox 42"/>
              <p:cNvSpPr txBox="1">
                <a:spLocks noChangeArrowheads="1"/>
              </p:cNvSpPr>
              <p:nvPr/>
            </p:nvSpPr>
            <p:spPr bwMode="auto">
              <a:xfrm>
                <a:off x="6357542" y="1981200"/>
                <a:ext cx="3866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QF</a:t>
                </a:r>
                <a:endParaRPr lang="en-US" sz="1400" dirty="0"/>
              </a:p>
            </p:txBody>
          </p:sp>
          <p:sp>
            <p:nvSpPr>
              <p:cNvPr id="84" name="TextBox 43"/>
              <p:cNvSpPr txBox="1">
                <a:spLocks noChangeArrowheads="1"/>
              </p:cNvSpPr>
              <p:nvPr/>
            </p:nvSpPr>
            <p:spPr bwMode="auto">
              <a:xfrm>
                <a:off x="6347283" y="2514600"/>
                <a:ext cx="3866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QS</a:t>
                </a:r>
                <a:endParaRPr lang="en-US" sz="1400" dirty="0"/>
              </a:p>
            </p:txBody>
          </p:sp>
          <p:sp>
            <p:nvSpPr>
              <p:cNvPr id="85" name="TextBox 44"/>
              <p:cNvSpPr txBox="1">
                <a:spLocks noChangeArrowheads="1"/>
              </p:cNvSpPr>
              <p:nvPr/>
            </p:nvSpPr>
            <p:spPr bwMode="auto">
              <a:xfrm>
                <a:off x="6347283" y="3048000"/>
                <a:ext cx="40267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QR</a:t>
                </a:r>
                <a:endParaRPr lang="en-US" sz="1400" dirty="0"/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4556112" y="2894251"/>
                <a:ext cx="583036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4419600" y="5514872"/>
                <a:ext cx="0" cy="3129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41"/>
              <p:cNvSpPr txBox="1">
                <a:spLocks noChangeArrowheads="1"/>
              </p:cNvSpPr>
              <p:nvPr/>
            </p:nvSpPr>
            <p:spPr bwMode="auto">
              <a:xfrm>
                <a:off x="3984524" y="4837471"/>
                <a:ext cx="18066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Lymphatic absorption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4556112" y="1828800"/>
                <a:ext cx="583036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4556112" y="3351451"/>
                <a:ext cx="583036" cy="1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Bent Arrow 26"/>
            <p:cNvSpPr/>
            <p:nvPr/>
          </p:nvSpPr>
          <p:spPr>
            <a:xfrm rot="10800000" flipH="1">
              <a:off x="5047265" y="4370847"/>
              <a:ext cx="286735" cy="375060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654813" y="4807803"/>
            <a:ext cx="137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Human Growth Physiology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14" y="3621516"/>
            <a:ext cx="1736971" cy="106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66294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en-US" sz="3200" b="1" dirty="0" smtClean="0">
                <a:solidFill>
                  <a:prstClr val="black"/>
                </a:solidFill>
              </a:rPr>
              <a:t>Toxicity Testing in the 21</a:t>
            </a:r>
            <a:r>
              <a:rPr lang="en-US" altLang="en-US" sz="3200" b="1" baseline="30000" dirty="0" smtClean="0">
                <a:solidFill>
                  <a:prstClr val="black"/>
                </a:solidFill>
              </a:rPr>
              <a:t>st</a:t>
            </a:r>
            <a:r>
              <a:rPr lang="en-US" altLang="en-US" sz="3200" b="1" dirty="0" smtClean="0">
                <a:solidFill>
                  <a:prstClr val="black"/>
                </a:solidFill>
              </a:rPr>
              <a:t> Century</a:t>
            </a:r>
            <a:br>
              <a:rPr lang="en-US" altLang="en-US" sz="3200" b="1" dirty="0" smtClean="0">
                <a:solidFill>
                  <a:prstClr val="black"/>
                </a:solidFill>
              </a:rPr>
            </a:br>
            <a:r>
              <a:rPr lang="en-US" altLang="en-US" sz="3200" b="1" dirty="0" smtClean="0">
                <a:solidFill>
                  <a:prstClr val="black"/>
                </a:solidFill>
              </a:rPr>
              <a:t>- New challenges in translation</a:t>
            </a:r>
            <a:endParaRPr lang="en-US" alt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Use of modern toxicology tools to make better decisions in human safety assessment</a:t>
            </a:r>
          </a:p>
          <a:p>
            <a:pPr lvl="2"/>
            <a:r>
              <a:rPr lang="en-US" dirty="0" smtClean="0"/>
              <a:t>C</a:t>
            </a:r>
            <a:r>
              <a:rPr lang="en-US" b="0" dirty="0" smtClean="0"/>
              <a:t>ell-based </a:t>
            </a:r>
            <a:r>
              <a:rPr lang="en-US" b="0" dirty="0"/>
              <a:t>toxicity </a:t>
            </a:r>
            <a:r>
              <a:rPr lang="en-US" b="0" dirty="0" smtClean="0"/>
              <a:t>assays - predicting biological effects in humans</a:t>
            </a:r>
            <a:endParaRPr lang="en-US" b="0" dirty="0" smtClean="0"/>
          </a:p>
          <a:p>
            <a:pPr lvl="2"/>
            <a:r>
              <a:rPr lang="en-US" dirty="0"/>
              <a:t>C</a:t>
            </a:r>
            <a:r>
              <a:rPr lang="en-US" b="0" dirty="0" smtClean="0"/>
              <a:t>omputational </a:t>
            </a:r>
            <a:r>
              <a:rPr lang="en-US" b="0" dirty="0"/>
              <a:t>systems </a:t>
            </a:r>
            <a:r>
              <a:rPr lang="en-US" b="0" dirty="0" smtClean="0"/>
              <a:t>biology pathway </a:t>
            </a:r>
            <a:r>
              <a:rPr lang="en-US" b="0" dirty="0"/>
              <a:t>modeling </a:t>
            </a:r>
            <a:r>
              <a:rPr lang="en-US" b="0" dirty="0" smtClean="0"/>
              <a:t>– defining the safe exposure level in vitro</a:t>
            </a:r>
          </a:p>
          <a:p>
            <a:pPr lvl="2"/>
            <a:endParaRPr lang="en-US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Needs to integrate and translate in vitro and in </a:t>
            </a:r>
            <a:r>
              <a:rPr lang="en-US" sz="2400" dirty="0" err="1" smtClean="0"/>
              <a:t>silico</a:t>
            </a:r>
            <a:r>
              <a:rPr lang="en-US" sz="2400" dirty="0" smtClean="0"/>
              <a:t> results in the context of human safety – ‘What is the dose at which no reasonable likelihood of responses?’</a:t>
            </a:r>
          </a:p>
        </p:txBody>
      </p:sp>
    </p:spTree>
    <p:extLst>
      <p:ext uri="{BB962C8B-B14F-4D97-AF65-F5344CB8AC3E}">
        <p14:creationId xmlns:p14="http://schemas.microsoft.com/office/powerpoint/2010/main" val="16652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5943600" y="1981200"/>
            <a:ext cx="3048000" cy="43433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246049"/>
              </a:solidFill>
            </a:endParaRPr>
          </a:p>
        </p:txBody>
      </p:sp>
      <p:sp>
        <p:nvSpPr>
          <p:cNvPr id="83975" name="Rectangle 26"/>
          <p:cNvSpPr>
            <a:spLocks noChangeArrowheads="1"/>
          </p:cNvSpPr>
          <p:nvPr/>
        </p:nvSpPr>
        <p:spPr bwMode="auto">
          <a:xfrm>
            <a:off x="304800" y="4783800"/>
            <a:ext cx="2438400" cy="154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246049"/>
              </a:solidFill>
            </a:endParaRPr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177051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3400" b="1" dirty="0" smtClean="0">
                <a:solidFill>
                  <a:schemeClr val="tx1"/>
                </a:solidFill>
                <a:latin typeface="+mn-lt"/>
              </a:rPr>
              <a:t>Building human age-</a:t>
            </a:r>
            <a:r>
              <a:rPr lang="en-US" altLang="en-US" sz="3400" b="1" dirty="0" smtClean="0">
                <a:latin typeface="+mn-lt"/>
              </a:rPr>
              <a:t>specific </a:t>
            </a:r>
            <a:r>
              <a:rPr lang="en-US" altLang="en-US" sz="3400" b="1" dirty="0" err="1" smtClean="0">
                <a:solidFill>
                  <a:schemeClr val="tx1"/>
                </a:solidFill>
                <a:latin typeface="+mn-lt"/>
              </a:rPr>
              <a:t>deltamethrin</a:t>
            </a:r>
            <a:r>
              <a:rPr lang="en-US" altLang="en-US" sz="3400" b="1" dirty="0" smtClean="0">
                <a:solidFill>
                  <a:schemeClr val="tx1"/>
                </a:solidFill>
                <a:latin typeface="+mn-lt"/>
              </a:rPr>
              <a:t> models based on </a:t>
            </a:r>
            <a:r>
              <a:rPr lang="en-US" altLang="en-US" sz="3400" b="1" dirty="0" err="1" smtClean="0">
                <a:solidFill>
                  <a:schemeClr val="tx1"/>
                </a:solidFill>
                <a:latin typeface="+mn-lt"/>
              </a:rPr>
              <a:t>IVIVE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endParaRPr lang="en-US" altLang="en-US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070" name="TextBox 9"/>
          <p:cNvSpPr txBox="1">
            <a:spLocks noChangeArrowheads="1"/>
          </p:cNvSpPr>
          <p:nvPr/>
        </p:nvSpPr>
        <p:spPr bwMode="auto">
          <a:xfrm>
            <a:off x="304800" y="1988525"/>
            <a:ext cx="2686050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Measuring metabolic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rates (CES-1)</a:t>
            </a:r>
            <a:endParaRPr lang="en-US" alt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altLang="en-US" sz="1600" dirty="0" err="1" smtClean="0">
                <a:solidFill>
                  <a:srgbClr val="000000"/>
                </a:solidFill>
                <a:latin typeface="Calibri" pitchFamily="34" charset="0"/>
              </a:rPr>
              <a:t>Clint_microsomes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= 24 ml/min/mg </a:t>
            </a:r>
          </a:p>
          <a:p>
            <a:pPr eaLnBrk="1" hangingPunct="1">
              <a:defRPr/>
            </a:pPr>
            <a:r>
              <a:rPr lang="en-US" altLang="en-US" sz="1600" dirty="0" err="1" smtClean="0">
                <a:solidFill>
                  <a:srgbClr val="000000"/>
                </a:solidFill>
                <a:latin typeface="Calibri" pitchFamily="34" charset="0"/>
              </a:rPr>
              <a:t>Clint_cytosol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 = 6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ml/min/mg</a:t>
            </a:r>
          </a:p>
          <a:p>
            <a:pPr eaLnBrk="1" hangingPunct="1"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sz="1600" dirty="0" err="1" smtClean="0">
                <a:solidFill>
                  <a:srgbClr val="000000"/>
                </a:solidFill>
                <a:latin typeface="Calibri" pitchFamily="34" charset="0"/>
              </a:rPr>
              <a:t>LFR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, preliminary)</a:t>
            </a: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6" name="TextBox 10"/>
          <p:cNvSpPr txBox="1">
            <a:spLocks noChangeArrowheads="1"/>
          </p:cNvSpPr>
          <p:nvPr/>
        </p:nvSpPr>
        <p:spPr bwMode="auto">
          <a:xfrm>
            <a:off x="266700" y="4857267"/>
            <a:ext cx="251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Average adult in 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vivo </a:t>
            </a:r>
          </a:p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Clint 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= 86896 L/</a:t>
            </a:r>
            <a:r>
              <a:rPr lang="en-US" altLang="en-US" sz="1600" dirty="0" err="1">
                <a:solidFill>
                  <a:srgbClr val="000000"/>
                </a:solidFill>
                <a:latin typeface="Calibri" pitchFamily="34" charset="0"/>
              </a:rPr>
              <a:t>hr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/kg liver</a:t>
            </a:r>
          </a:p>
          <a:p>
            <a:pPr algn="ctr" eaLnBrk="1" hangingPunct="1"/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adults</a:t>
            </a:r>
          </a:p>
          <a:p>
            <a:pPr algn="ctr" eaLnBrk="1" hangingPunct="1"/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(mainly CES-1 mediated)</a:t>
            </a:r>
            <a:endParaRPr lang="en-US" altLang="en-US" sz="2000" dirty="0"/>
          </a:p>
        </p:txBody>
      </p:sp>
      <p:sp>
        <p:nvSpPr>
          <p:cNvPr id="83977" name="TextBox 12"/>
          <p:cNvSpPr txBox="1">
            <a:spLocks noChangeArrowheads="1"/>
          </p:cNvSpPr>
          <p:nvPr/>
        </p:nvSpPr>
        <p:spPr bwMode="auto">
          <a:xfrm>
            <a:off x="583461" y="3962400"/>
            <a:ext cx="864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IVIVE</a:t>
            </a:r>
            <a:endParaRPr lang="en-US" altLang="en-U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238499" y="1981200"/>
            <a:ext cx="2095501" cy="434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 b="1" smtClean="0">
              <a:solidFill>
                <a:srgbClr val="246049"/>
              </a:solidFill>
            </a:endParaRPr>
          </a:p>
        </p:txBody>
      </p:sp>
      <p:sp>
        <p:nvSpPr>
          <p:cNvPr id="88075" name="TextBox 32"/>
          <p:cNvSpPr txBox="1">
            <a:spLocks noChangeArrowheads="1"/>
          </p:cNvSpPr>
          <p:nvPr/>
        </p:nvSpPr>
        <p:spPr bwMode="auto">
          <a:xfrm>
            <a:off x="3124200" y="2241828"/>
            <a:ext cx="22951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Enzyme ontogeny</a:t>
            </a:r>
          </a:p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 (CES-1)</a:t>
            </a:r>
            <a:endParaRPr lang="en-US" alt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Mature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within 6 months after birth</a:t>
            </a:r>
          </a:p>
          <a:p>
            <a:pPr algn="ctr" eaLnBrk="1" hangingPunct="1">
              <a:defRPr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(Hines et al., submitted)</a:t>
            </a:r>
            <a:endParaRPr lang="en-US" altLang="en-US" sz="1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943600" y="2362956"/>
            <a:ext cx="3047999" cy="6413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 b="1" smtClean="0">
              <a:solidFill>
                <a:srgbClr val="246049"/>
              </a:solidFill>
            </a:endParaRPr>
          </a:p>
        </p:txBody>
      </p:sp>
      <p:sp>
        <p:nvSpPr>
          <p:cNvPr id="83981" name="TextBox 34"/>
          <p:cNvSpPr txBox="1">
            <a:spLocks noChangeArrowheads="1"/>
          </p:cNvSpPr>
          <p:nvPr/>
        </p:nvSpPr>
        <p:spPr bwMode="auto">
          <a:xfrm>
            <a:off x="6119265" y="2505453"/>
            <a:ext cx="279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Ontogeny on Liver weight and blood flow 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(Clewell et al., 2004)</a:t>
            </a:r>
            <a:endParaRPr lang="en-US" alt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5943600" y="3105331"/>
            <a:ext cx="3048000" cy="67012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 b="1" smtClean="0">
              <a:solidFill>
                <a:srgbClr val="246049"/>
              </a:solidFill>
            </a:endParaRPr>
          </a:p>
        </p:txBody>
      </p:sp>
      <p:sp>
        <p:nvSpPr>
          <p:cNvPr id="83983" name="TextBox 38"/>
          <p:cNvSpPr txBox="1">
            <a:spLocks noChangeArrowheads="1"/>
          </p:cNvSpPr>
          <p:nvPr/>
        </p:nvSpPr>
        <p:spPr bwMode="auto">
          <a:xfrm>
            <a:off x="6119265" y="3105331"/>
            <a:ext cx="28723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Ontogeny on the scaling factor (</a:t>
            </a:r>
            <a:r>
              <a:rPr lang="en-US" altLang="en-US" sz="1600" dirty="0" err="1">
                <a:solidFill>
                  <a:srgbClr val="000000"/>
                </a:solidFill>
                <a:latin typeface="Calibri" pitchFamily="34" charset="0"/>
              </a:rPr>
              <a:t>MPPGL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Barter et al., 2007;2008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altLang="en-US" sz="2000" dirty="0"/>
          </a:p>
        </p:txBody>
      </p:sp>
      <p:sp>
        <p:nvSpPr>
          <p:cNvPr id="21" name="Right Arrow 20"/>
          <p:cNvSpPr/>
          <p:nvPr/>
        </p:nvSpPr>
        <p:spPr bwMode="auto">
          <a:xfrm rot="5400000">
            <a:off x="1369146" y="4058917"/>
            <a:ext cx="926383" cy="540476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246049"/>
              </a:solidFill>
              <a:effectLst/>
              <a:latin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2743200" y="5256920"/>
            <a:ext cx="495300" cy="540476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246049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05200" y="4477958"/>
            <a:ext cx="1676400" cy="1541842"/>
            <a:chOff x="3361997" y="4673134"/>
            <a:chExt cx="1676400" cy="1541842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3361997" y="4838048"/>
              <a:ext cx="0" cy="95514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361997" y="5793189"/>
              <a:ext cx="1649142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Group 25"/>
            <p:cNvGrpSpPr/>
            <p:nvPr/>
          </p:nvGrpSpPr>
          <p:grpSpPr>
            <a:xfrm>
              <a:off x="3361997" y="5236613"/>
              <a:ext cx="1676400" cy="556576"/>
              <a:chOff x="7135091" y="2881745"/>
              <a:chExt cx="1704109" cy="835446"/>
            </a:xfrm>
          </p:grpSpPr>
          <p:sp>
            <p:nvSpPr>
              <p:cNvPr id="29" name="Freeform 28"/>
              <p:cNvSpPr/>
              <p:nvPr/>
            </p:nvSpPr>
            <p:spPr bwMode="auto">
              <a:xfrm>
                <a:off x="7135091" y="2881745"/>
                <a:ext cx="831273" cy="835446"/>
              </a:xfrm>
              <a:custGeom>
                <a:avLst/>
                <a:gdLst>
                  <a:gd name="connsiteX0" fmla="*/ 0 w 831273"/>
                  <a:gd name="connsiteY0" fmla="*/ 831273 h 835446"/>
                  <a:gd name="connsiteX1" fmla="*/ 360218 w 831273"/>
                  <a:gd name="connsiteY1" fmla="*/ 734291 h 835446"/>
                  <a:gd name="connsiteX2" fmla="*/ 581891 w 831273"/>
                  <a:gd name="connsiteY2" fmla="*/ 152400 h 835446"/>
                  <a:gd name="connsiteX3" fmla="*/ 831273 w 831273"/>
                  <a:gd name="connsiteY3" fmla="*/ 0 h 83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1273" h="835446">
                    <a:moveTo>
                      <a:pt x="0" y="831273"/>
                    </a:moveTo>
                    <a:cubicBezTo>
                      <a:pt x="131618" y="839355"/>
                      <a:pt x="263236" y="847437"/>
                      <a:pt x="360218" y="734291"/>
                    </a:cubicBezTo>
                    <a:cubicBezTo>
                      <a:pt x="457200" y="621145"/>
                      <a:pt x="503382" y="274782"/>
                      <a:pt x="581891" y="152400"/>
                    </a:cubicBezTo>
                    <a:cubicBezTo>
                      <a:pt x="660400" y="30018"/>
                      <a:pt x="745836" y="15009"/>
                      <a:pt x="831273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246049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 flipH="1">
                <a:off x="7966364" y="2881745"/>
                <a:ext cx="872836" cy="835446"/>
              </a:xfrm>
              <a:custGeom>
                <a:avLst/>
                <a:gdLst>
                  <a:gd name="connsiteX0" fmla="*/ 0 w 831273"/>
                  <a:gd name="connsiteY0" fmla="*/ 831273 h 835446"/>
                  <a:gd name="connsiteX1" fmla="*/ 360218 w 831273"/>
                  <a:gd name="connsiteY1" fmla="*/ 734291 h 835446"/>
                  <a:gd name="connsiteX2" fmla="*/ 581891 w 831273"/>
                  <a:gd name="connsiteY2" fmla="*/ 152400 h 835446"/>
                  <a:gd name="connsiteX3" fmla="*/ 831273 w 831273"/>
                  <a:gd name="connsiteY3" fmla="*/ 0 h 83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1273" h="835446">
                    <a:moveTo>
                      <a:pt x="0" y="831273"/>
                    </a:moveTo>
                    <a:cubicBezTo>
                      <a:pt x="131618" y="839355"/>
                      <a:pt x="263236" y="847437"/>
                      <a:pt x="360218" y="734291"/>
                    </a:cubicBezTo>
                    <a:cubicBezTo>
                      <a:pt x="457200" y="621145"/>
                      <a:pt x="503382" y="274782"/>
                      <a:pt x="581891" y="152400"/>
                    </a:cubicBezTo>
                    <a:cubicBezTo>
                      <a:pt x="660400" y="30018"/>
                      <a:pt x="745836" y="15009"/>
                      <a:pt x="831273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246049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423328" y="5885147"/>
              <a:ext cx="1341280" cy="329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latin typeface="+mn-lt"/>
                </a:rPr>
                <a:t>Clint_in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 vivo</a:t>
              </a:r>
              <a:endParaRPr 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89127" y="4673134"/>
              <a:ext cx="10221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FF0000"/>
                  </a:solidFill>
                  <a:latin typeface="Calibri"/>
                </a:rPr>
                <a:t>  All ages</a:t>
              </a:r>
              <a:endParaRPr lang="en-US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32" name="Right Arrow 31"/>
          <p:cNvSpPr/>
          <p:nvPr/>
        </p:nvSpPr>
        <p:spPr bwMode="auto">
          <a:xfrm>
            <a:off x="5410200" y="3240369"/>
            <a:ext cx="495300" cy="540476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246049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9265" y="5486400"/>
            <a:ext cx="2798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dirty="0" smtClean="0">
                <a:latin typeface="+mn-lt"/>
              </a:rPr>
              <a:t>Age-specific metabolic capacity</a:t>
            </a:r>
            <a:endParaRPr lang="en-US" alt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7929" y="2099053"/>
            <a:ext cx="2888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Integration in PBPK models</a:t>
            </a:r>
            <a:endParaRPr lang="en-US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4"/>
          <a:stretch/>
        </p:blipFill>
        <p:spPr bwMode="auto">
          <a:xfrm>
            <a:off x="6324600" y="3886200"/>
            <a:ext cx="2438400" cy="14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3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00050"/>
            <a:ext cx="6096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+mn-lt"/>
                <a:ea typeface="+mn-ea"/>
                <a:cs typeface="+mn-cs"/>
              </a:rPr>
              <a:t>IVIVE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-PBPK predicted target tissue exposure in early ages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138494"/>
            <a:ext cx="6462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 dose of </a:t>
            </a:r>
            <a:r>
              <a:rPr lang="en-US" sz="1400" dirty="0" err="1" smtClean="0"/>
              <a:t>deltamethrin</a:t>
            </a:r>
            <a:r>
              <a:rPr lang="en-US" sz="1400" dirty="0" smtClean="0"/>
              <a:t> 0.005 mg/kg was used for Monte Carlo simulation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47804" y="1752600"/>
            <a:ext cx="5946414" cy="4038600"/>
            <a:chOff x="1447804" y="1752600"/>
            <a:chExt cx="5946414" cy="4038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752600"/>
              <a:ext cx="5794018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67000" y="5105400"/>
              <a:ext cx="6511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1yr   </a:t>
              </a:r>
              <a:endParaRPr lang="en-US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5105400"/>
              <a:ext cx="7040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5 </a:t>
              </a:r>
              <a:r>
                <a:rPr lang="en-US" b="1" dirty="0" err="1" smtClean="0">
                  <a:latin typeface="+mj-lt"/>
                </a:rPr>
                <a:t>yr</a:t>
              </a:r>
              <a:r>
                <a:rPr lang="en-US" b="1" dirty="0" smtClean="0">
                  <a:latin typeface="+mj-lt"/>
                </a:rPr>
                <a:t>   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2500" y="5105400"/>
              <a:ext cx="8763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10 </a:t>
              </a:r>
              <a:r>
                <a:rPr lang="en-US" b="1" dirty="0" err="1" smtClean="0">
                  <a:latin typeface="+mj-lt"/>
                </a:rPr>
                <a:t>yr</a:t>
              </a:r>
              <a:endParaRPr lang="en-US" b="1" dirty="0" smtClean="0">
                <a:latin typeface="+mj-lt"/>
              </a:endParaRPr>
            </a:p>
            <a:p>
              <a:r>
                <a:rPr lang="en-US" b="1" dirty="0" smtClean="0">
                  <a:latin typeface="+mj-lt"/>
                </a:rPr>
                <a:t>   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5105400"/>
              <a:ext cx="7072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Adult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0753" y="5421868"/>
              <a:ext cx="5460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Age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187426" y="3399490"/>
              <a:ext cx="28900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      Brain </a:t>
              </a:r>
              <a:r>
                <a:rPr lang="en-US" b="1" dirty="0" err="1" smtClean="0">
                  <a:latin typeface="+mj-lt"/>
                </a:rPr>
                <a:t>Cmax</a:t>
              </a:r>
              <a:r>
                <a:rPr lang="en-US" b="1" dirty="0" smtClean="0">
                  <a:latin typeface="+mj-lt"/>
                </a:rPr>
                <a:t> (ng/ml)          </a:t>
              </a:r>
              <a:endParaRPr lang="en-US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00050"/>
            <a:ext cx="6096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  <a:ea typeface="+mn-ea"/>
                <a:cs typeface="+mn-cs"/>
              </a:rPr>
              <a:t>Future directions in </a:t>
            </a:r>
            <a:r>
              <a:rPr lang="en-US" sz="3600" b="1" dirty="0" err="1" smtClean="0">
                <a:latin typeface="+mn-lt"/>
                <a:ea typeface="+mn-ea"/>
                <a:cs typeface="+mn-cs"/>
              </a:rPr>
              <a:t>QIVIVE</a:t>
            </a:r>
            <a:endParaRPr lang="en-US" sz="36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382000" cy="490696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dirty="0" smtClean="0"/>
              <a:t>Improving in vitro assays to accurately predict</a:t>
            </a:r>
          </a:p>
          <a:p>
            <a:pPr marL="744538" lvl="1" indent="-344488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/>
              <a:t>Bioavailability with pre-systemic clearance</a:t>
            </a:r>
          </a:p>
          <a:p>
            <a:pPr marL="744538" lvl="1" indent="-344488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/>
              <a:t>Hepatic clearance and in vivo metabolism profiles </a:t>
            </a:r>
          </a:p>
          <a:p>
            <a:pPr marL="344488" indent="-344488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dirty="0" smtClean="0"/>
              <a:t>Major drawback in current </a:t>
            </a:r>
            <a:r>
              <a:rPr lang="en-US" altLang="en-US" sz="2800" dirty="0" err="1" smtClean="0"/>
              <a:t>QIVIVE</a:t>
            </a:r>
            <a:r>
              <a:rPr lang="en-US" altLang="en-US" sz="2800" dirty="0" smtClean="0"/>
              <a:t> is lack of consideration for metabolite-mediated toxicity</a:t>
            </a:r>
          </a:p>
          <a:p>
            <a:pPr marL="744538" lvl="1" indent="-344488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/>
              <a:t>Building database for human metabolism covering a wide range of chemical spaces using in vitro data</a:t>
            </a:r>
          </a:p>
          <a:p>
            <a:pPr marL="744538" lvl="1" indent="-344488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/>
              <a:t>To develop predictive in </a:t>
            </a:r>
            <a:r>
              <a:rPr lang="en-US" altLang="en-US" dirty="0" err="1" smtClean="0"/>
              <a:t>silico</a:t>
            </a:r>
            <a:r>
              <a:rPr lang="en-US" altLang="en-US" dirty="0" smtClean="0"/>
              <a:t> tools for human metabolism and metabolites and their potential bioactivity  </a:t>
            </a:r>
          </a:p>
        </p:txBody>
      </p:sp>
    </p:spTree>
    <p:extLst>
      <p:ext uri="{BB962C8B-B14F-4D97-AF65-F5344CB8AC3E}">
        <p14:creationId xmlns:p14="http://schemas.microsoft.com/office/powerpoint/2010/main" val="31481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58578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" name="Rectangle 4095"/>
          <p:cNvSpPr/>
          <p:nvPr/>
        </p:nvSpPr>
        <p:spPr>
          <a:xfrm>
            <a:off x="4419601" y="5638800"/>
            <a:ext cx="47244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Population </a:t>
            </a:r>
            <a:r>
              <a:rPr lang="en-US" sz="2400" b="1" dirty="0" err="1">
                <a:solidFill>
                  <a:srgbClr val="0033CC"/>
                </a:solidFill>
              </a:rPr>
              <a:t>Lifecourse</a:t>
            </a:r>
            <a:r>
              <a:rPr lang="en-US" sz="2400" b="1" dirty="0">
                <a:solidFill>
                  <a:srgbClr val="0033CC"/>
                </a:solidFill>
              </a:rPr>
              <a:t> Exposure to Health-Effect Modeling </a:t>
            </a:r>
            <a:r>
              <a:rPr lang="en-US" sz="2400" b="1" dirty="0" smtClean="0">
                <a:solidFill>
                  <a:srgbClr val="0033CC"/>
                </a:solidFill>
              </a:rPr>
              <a:t>Suite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(</a:t>
            </a:r>
            <a:r>
              <a:rPr lang="en-US" sz="2400" b="1" dirty="0" err="1" smtClean="0">
                <a:solidFill>
                  <a:srgbClr val="0033CC"/>
                </a:solidFill>
              </a:rPr>
              <a:t>PLETHEM</a:t>
            </a:r>
            <a:r>
              <a:rPr lang="en-US" sz="2400" b="1" dirty="0" smtClean="0">
                <a:solidFill>
                  <a:srgbClr val="0033CC"/>
                </a:solidFill>
              </a:rPr>
              <a:t>) 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4097" name="Rectangle 4096"/>
          <p:cNvSpPr/>
          <p:nvPr/>
        </p:nvSpPr>
        <p:spPr>
          <a:xfrm>
            <a:off x="152401" y="15240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b="1" dirty="0" smtClean="0"/>
              <a:t>Towards a </a:t>
            </a:r>
            <a:r>
              <a:rPr lang="en-US" altLang="en-US" sz="2800" b="1" dirty="0"/>
              <a:t>generic </a:t>
            </a:r>
            <a:r>
              <a:rPr lang="en-US" altLang="en-US" sz="2800" b="1" dirty="0" smtClean="0"/>
              <a:t>predictive modeling platform </a:t>
            </a:r>
            <a:r>
              <a:rPr lang="en-US" altLang="en-US" sz="2800" b="1" dirty="0"/>
              <a:t>for </a:t>
            </a:r>
            <a:r>
              <a:rPr lang="en-US" altLang="en-US" sz="2800" b="1" dirty="0" err="1"/>
              <a:t>QIVIVE</a:t>
            </a:r>
            <a:r>
              <a:rPr lang="en-US" altLang="en-US" sz="2800" b="1" dirty="0"/>
              <a:t> for human safety assessment</a:t>
            </a:r>
          </a:p>
        </p:txBody>
      </p:sp>
    </p:spTree>
    <p:extLst>
      <p:ext uri="{BB962C8B-B14F-4D97-AF65-F5344CB8AC3E}">
        <p14:creationId xmlns:p14="http://schemas.microsoft.com/office/powerpoint/2010/main" val="30899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53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Acknowledgements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>
          <a:xfrm>
            <a:off x="304800" y="1524000"/>
            <a:ext cx="3886200" cy="2554545"/>
          </a:xfrm>
          <a:extLst/>
        </p:spPr>
        <p:txBody>
          <a:bodyPr wrap="square" numCol="1" rtlCol="0">
            <a:spAutoFit/>
          </a:bodyPr>
          <a:lstStyle>
            <a:lvl1pPr indent="347663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indent="347663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28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err="1" smtClean="0">
                <a:latin typeface="+mn-lt"/>
                <a:cs typeface="Arial" pitchFamily="34" charset="0"/>
              </a:rPr>
              <a:t>QIVIVE</a:t>
            </a:r>
            <a:r>
              <a:rPr lang="en-US" sz="2000" b="1" u="sng" dirty="0" smtClean="0">
                <a:latin typeface="+mn-lt"/>
                <a:cs typeface="Arial" pitchFamily="34" charset="0"/>
              </a:rPr>
              <a:t>, Paraben case study, and </a:t>
            </a:r>
            <a:r>
              <a:rPr lang="en-US" sz="2000" b="1" u="sng" dirty="0" err="1" smtClean="0">
                <a:latin typeface="+mn-lt"/>
                <a:cs typeface="Arial" pitchFamily="34" charset="0"/>
              </a:rPr>
              <a:t>PLETHEM</a:t>
            </a:r>
            <a:r>
              <a:rPr lang="en-US" sz="2000" b="1" u="sng" dirty="0" smtClean="0">
                <a:latin typeface="+mn-lt"/>
                <a:cs typeface="Arial" pitchFamily="34" charset="0"/>
              </a:rPr>
              <a:t> project</a:t>
            </a:r>
            <a:r>
              <a:rPr lang="en-US" sz="2000" b="1" dirty="0" smtClean="0">
                <a:latin typeface="+mn-lt"/>
                <a:cs typeface="Arial" pitchFamily="34" charset="0"/>
              </a:rPr>
              <a:t> </a:t>
            </a:r>
          </a:p>
          <a:p>
            <a:pPr marL="1828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latin typeface="+mn-lt"/>
              <a:cs typeface="Arial" pitchFamily="34" charset="0"/>
            </a:endParaRPr>
          </a:p>
          <a:p>
            <a:pPr marL="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Arial" pitchFamily="34" charset="0"/>
              </a:rPr>
              <a:t>Jerry Campbell (</a:t>
            </a:r>
            <a:r>
              <a:rPr lang="en-US" sz="2000" dirty="0" err="1" smtClean="0">
                <a:latin typeface="+mn-lt"/>
                <a:cs typeface="Arial" pitchFamily="34" charset="0"/>
              </a:rPr>
              <a:t>Hamner</a:t>
            </a:r>
            <a:r>
              <a:rPr lang="en-US" sz="2000" dirty="0" smtClean="0">
                <a:latin typeface="+mn-lt"/>
                <a:cs typeface="Arial" pitchFamily="34" charset="0"/>
              </a:rPr>
              <a:t>)</a:t>
            </a:r>
          </a:p>
          <a:p>
            <a:pPr marL="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Arial" pitchFamily="34" charset="0"/>
              </a:rPr>
              <a:t>Cory Strope (</a:t>
            </a:r>
            <a:r>
              <a:rPr lang="en-US" sz="2000" dirty="0" err="1" smtClean="0">
                <a:latin typeface="+mn-lt"/>
                <a:cs typeface="Arial" pitchFamily="34" charset="0"/>
              </a:rPr>
              <a:t>Hamner</a:t>
            </a:r>
            <a:r>
              <a:rPr lang="en-US" sz="2000" dirty="0" smtClean="0">
                <a:latin typeface="+mn-lt"/>
                <a:cs typeface="Arial" pitchFamily="34" charset="0"/>
              </a:rPr>
              <a:t>)</a:t>
            </a:r>
            <a:endParaRPr lang="en-US" sz="2000" dirty="0" smtClean="0">
              <a:latin typeface="+mn-lt"/>
              <a:cs typeface="Arial" pitchFamily="34" charset="0"/>
            </a:endParaRPr>
          </a:p>
          <a:p>
            <a:pPr marL="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Arial" pitchFamily="34" charset="0"/>
              </a:rPr>
              <a:t>Harvey Clewell (</a:t>
            </a:r>
            <a:r>
              <a:rPr lang="en-US" sz="2000" dirty="0" err="1" smtClean="0">
                <a:latin typeface="+mn-lt"/>
                <a:cs typeface="Arial" pitchFamily="34" charset="0"/>
              </a:rPr>
              <a:t>Hamner</a:t>
            </a:r>
            <a:r>
              <a:rPr lang="en-US" sz="2000" dirty="0" smtClean="0">
                <a:latin typeface="+mn-lt"/>
                <a:cs typeface="Arial" pitchFamily="34" charset="0"/>
              </a:rPr>
              <a:t>)</a:t>
            </a:r>
          </a:p>
          <a:p>
            <a:pPr marL="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66FF"/>
                </a:solidFill>
                <a:latin typeface="+mn-lt"/>
                <a:cs typeface="Arial" pitchFamily="34" charset="0"/>
              </a:rPr>
              <a:t>Funded by </a:t>
            </a:r>
            <a:r>
              <a:rPr lang="en-US" sz="2000" dirty="0" err="1" smtClean="0">
                <a:solidFill>
                  <a:srgbClr val="3366FF"/>
                </a:solidFill>
                <a:latin typeface="+mn-lt"/>
                <a:cs typeface="Arial" pitchFamily="34" charset="0"/>
              </a:rPr>
              <a:t>ACC-LRI</a:t>
            </a:r>
            <a:endParaRPr lang="en-US" sz="2000" dirty="0" smtClean="0">
              <a:solidFill>
                <a:srgbClr val="3366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53617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>
              <a:defRPr/>
            </a:pPr>
            <a:r>
              <a:rPr lang="en-US" sz="2000" b="1" u="sng" dirty="0" err="1">
                <a:solidFill>
                  <a:prstClr val="black"/>
                </a:solidFill>
                <a:cs typeface="Arial" pitchFamily="34" charset="0"/>
              </a:rPr>
              <a:t>Pyrethroids</a:t>
            </a:r>
            <a:r>
              <a:rPr lang="en-US" sz="2000" b="1" u="sng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cs typeface="Arial" pitchFamily="34" charset="0"/>
              </a:rPr>
              <a:t>IVIVE</a:t>
            </a:r>
            <a:r>
              <a:rPr lang="en-US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sz="20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182880" lvl="0">
              <a:defRPr/>
            </a:pPr>
            <a:endParaRPr lang="en-US" sz="2000" b="1" dirty="0">
              <a:solidFill>
                <a:prstClr val="black"/>
              </a:solidFill>
              <a:cs typeface="Arial" pitchFamily="34" charset="0"/>
            </a:endParaRPr>
          </a:p>
          <a:p>
            <a:pPr marL="5207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Huali Wu (</a:t>
            </a:r>
            <a:r>
              <a:rPr lang="en-US" sz="2000" dirty="0" err="1">
                <a:cs typeface="Arial" pitchFamily="34" charset="0"/>
              </a:rPr>
              <a:t>Hamner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marL="5207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Harvey Clewell (</a:t>
            </a:r>
            <a:r>
              <a:rPr lang="en-US" sz="2000" dirty="0" err="1">
                <a:cs typeface="Arial" pitchFamily="34" charset="0"/>
              </a:rPr>
              <a:t>Hamner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marL="5207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Brian G. Lake Lab (</a:t>
            </a:r>
            <a:r>
              <a:rPr lang="en-US" sz="2000" dirty="0" err="1">
                <a:cs typeface="Arial" pitchFamily="34" charset="0"/>
              </a:rPr>
              <a:t>LFR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marL="5207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James Bruckner Lab (</a:t>
            </a:r>
            <a:r>
              <a:rPr lang="en-US" sz="2000" dirty="0" err="1">
                <a:cs typeface="Arial" pitchFamily="34" charset="0"/>
              </a:rPr>
              <a:t>UGa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marL="5207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Gail </a:t>
            </a:r>
            <a:r>
              <a:rPr lang="en-US" sz="2000" dirty="0" err="1">
                <a:solidFill>
                  <a:srgbClr val="000000"/>
                </a:solidFill>
                <a:cs typeface="Arial" pitchFamily="34" charset="0"/>
              </a:rPr>
              <a:t>McCarver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/Ron Hines Lab (Medical College of Wisconsin)</a:t>
            </a:r>
          </a:p>
          <a:p>
            <a:pPr marL="5207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Thomas </a:t>
            </a:r>
            <a:r>
              <a:rPr lang="en-US" sz="2000" dirty="0" err="1">
                <a:solidFill>
                  <a:srgbClr val="000000"/>
                </a:solidFill>
                <a:cs typeface="Arial" pitchFamily="34" charset="0"/>
              </a:rPr>
              <a:t>Osimitz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 (Science Strategies, LLC)</a:t>
            </a:r>
          </a:p>
          <a:p>
            <a:pPr marL="5207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366FF"/>
                </a:solidFill>
                <a:cs typeface="Arial" pitchFamily="34" charset="0"/>
              </a:rPr>
              <a:t>Funded by the Council for Advancement of </a:t>
            </a:r>
            <a:r>
              <a:rPr lang="en-US" sz="2000" dirty="0" err="1">
                <a:solidFill>
                  <a:srgbClr val="3366FF"/>
                </a:solidFill>
                <a:cs typeface="Arial" pitchFamily="34" charset="0"/>
              </a:rPr>
              <a:t>Pyrethroid</a:t>
            </a:r>
            <a:r>
              <a:rPr lang="en-US" sz="2000" dirty="0">
                <a:solidFill>
                  <a:srgbClr val="3366FF"/>
                </a:solidFill>
                <a:cs typeface="Arial" pitchFamily="34" charset="0"/>
              </a:rPr>
              <a:t> Human Risk Assessment (</a:t>
            </a:r>
            <a:r>
              <a:rPr lang="en-US" sz="2000" dirty="0" err="1">
                <a:solidFill>
                  <a:srgbClr val="3366FF"/>
                </a:solidFill>
                <a:cs typeface="Arial" pitchFamily="34" charset="0"/>
              </a:rPr>
              <a:t>CAPHRA</a:t>
            </a:r>
            <a:r>
              <a:rPr lang="en-US" sz="2000" dirty="0">
                <a:solidFill>
                  <a:srgbClr val="3366FF"/>
                </a:solidFill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42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4" descr="http://www.paragonbioservices.com/Portals/0/images/Multi-Channel%20Pipette%20Dispensing%20Sample%20into%20a%2096%20Well%20Plat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4" y="3462982"/>
            <a:ext cx="1961621" cy="154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Pie 50"/>
          <p:cNvSpPr/>
          <p:nvPr/>
        </p:nvSpPr>
        <p:spPr bwMode="auto">
          <a:xfrm>
            <a:off x="927791" y="4865688"/>
            <a:ext cx="149225" cy="141287"/>
          </a:xfrm>
          <a:prstGeom prst="pie">
            <a:avLst>
              <a:gd name="adj1" fmla="val 21338075"/>
              <a:gd name="adj2" fmla="val 17957480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/>
          <a:p>
            <a:pPr>
              <a:defRPr/>
            </a:pPr>
            <a:endParaRPr lang="en-US" sz="1600" b="1" dirty="0">
              <a:solidFill>
                <a:srgbClr val="246049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 rot="14229298">
            <a:off x="1007166" y="4883150"/>
            <a:ext cx="58738" cy="6508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246049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" name="Pie 52"/>
          <p:cNvSpPr/>
          <p:nvPr/>
        </p:nvSpPr>
        <p:spPr bwMode="auto">
          <a:xfrm>
            <a:off x="1043678" y="5033963"/>
            <a:ext cx="149225" cy="141287"/>
          </a:xfrm>
          <a:prstGeom prst="pie">
            <a:avLst>
              <a:gd name="adj1" fmla="val 21338075"/>
              <a:gd name="adj2" fmla="val 17957480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/>
          <a:p>
            <a:pPr>
              <a:defRPr/>
            </a:pPr>
            <a:endParaRPr lang="en-US" sz="1600" b="1" dirty="0">
              <a:solidFill>
                <a:srgbClr val="246049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 rot="14229298">
            <a:off x="1123053" y="5051425"/>
            <a:ext cx="58738" cy="6508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246049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5" name="Pie 54"/>
          <p:cNvSpPr/>
          <p:nvPr/>
        </p:nvSpPr>
        <p:spPr bwMode="auto">
          <a:xfrm>
            <a:off x="1199253" y="5189538"/>
            <a:ext cx="149225" cy="141287"/>
          </a:xfrm>
          <a:prstGeom prst="pie">
            <a:avLst>
              <a:gd name="adj1" fmla="val 21338075"/>
              <a:gd name="adj2" fmla="val 17957480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/>
          <a:p>
            <a:pPr>
              <a:defRPr/>
            </a:pPr>
            <a:endParaRPr lang="en-US" sz="1600" b="1" dirty="0">
              <a:solidFill>
                <a:srgbClr val="246049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 rot="14229298">
            <a:off x="1278628" y="5207000"/>
            <a:ext cx="58738" cy="6508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246049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7" name="Pie 56"/>
          <p:cNvSpPr/>
          <p:nvPr/>
        </p:nvSpPr>
        <p:spPr bwMode="auto">
          <a:xfrm>
            <a:off x="1434203" y="5211763"/>
            <a:ext cx="150813" cy="141287"/>
          </a:xfrm>
          <a:prstGeom prst="pie">
            <a:avLst>
              <a:gd name="adj1" fmla="val 21338075"/>
              <a:gd name="adj2" fmla="val 17957480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/>
          <a:p>
            <a:pPr>
              <a:defRPr/>
            </a:pPr>
            <a:endParaRPr lang="en-US" sz="1600" b="1" dirty="0">
              <a:solidFill>
                <a:srgbClr val="246049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 rot="14229298">
            <a:off x="1515166" y="5230813"/>
            <a:ext cx="57150" cy="635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246049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9" name="Pie 58"/>
          <p:cNvSpPr/>
          <p:nvPr/>
        </p:nvSpPr>
        <p:spPr bwMode="auto">
          <a:xfrm>
            <a:off x="1326253" y="5003800"/>
            <a:ext cx="150813" cy="141288"/>
          </a:xfrm>
          <a:prstGeom prst="pie">
            <a:avLst>
              <a:gd name="adj1" fmla="val 21338075"/>
              <a:gd name="adj2" fmla="val 17957480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/>
          <a:p>
            <a:pPr>
              <a:defRPr/>
            </a:pPr>
            <a:endParaRPr lang="en-US" sz="1600" b="1" dirty="0">
              <a:solidFill>
                <a:srgbClr val="246049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60" name="Pie 59"/>
          <p:cNvSpPr/>
          <p:nvPr/>
        </p:nvSpPr>
        <p:spPr bwMode="auto">
          <a:xfrm>
            <a:off x="986528" y="5229225"/>
            <a:ext cx="150813" cy="141288"/>
          </a:xfrm>
          <a:prstGeom prst="pie">
            <a:avLst>
              <a:gd name="adj1" fmla="val 21338075"/>
              <a:gd name="adj2" fmla="val 17957480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/>
          <a:p>
            <a:pPr>
              <a:defRPr/>
            </a:pPr>
            <a:endParaRPr lang="en-US" sz="1600" b="1" dirty="0">
              <a:solidFill>
                <a:srgbClr val="246049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 rot="14229298">
            <a:off x="1434203" y="5362575"/>
            <a:ext cx="58738" cy="6508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246049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 rot="14229298">
            <a:off x="1550091" y="4978400"/>
            <a:ext cx="58738" cy="6508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246049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 rot="14229298">
            <a:off x="1077810" y="4845844"/>
            <a:ext cx="57150" cy="6508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246049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6781800" cy="205740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Quantitative </a:t>
            </a:r>
            <a:r>
              <a:rPr lang="en-US" altLang="en-US" sz="28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in vitro to in vivo extrapolation</a:t>
            </a:r>
            <a:br>
              <a:rPr lang="en-US" altLang="en-US" sz="28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28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altLang="en-US" sz="2800" b="1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QIVIVE</a:t>
            </a:r>
            <a:r>
              <a:rPr lang="en-US" altLang="en-US" sz="28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)</a:t>
            </a:r>
            <a:br>
              <a:rPr lang="en-US" altLang="en-US" sz="28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1000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1000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2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 necessary tool to </a:t>
            </a:r>
            <a:r>
              <a:rPr lang="en-US" altLang="en-US" sz="2000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</a:t>
            </a:r>
            <a:r>
              <a:rPr lang="en-US" altLang="en-US" sz="2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elate </a:t>
            </a:r>
            <a:r>
              <a:rPr lang="en-US" altLang="en-US" sz="2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altLang="en-US" sz="2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nominal </a:t>
            </a:r>
            <a:r>
              <a:rPr lang="en-US" altLang="en-US" sz="2000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</a:t>
            </a:r>
            <a:r>
              <a:rPr lang="en-US" altLang="en-US" sz="2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oncentrations </a:t>
            </a:r>
            <a:r>
              <a:rPr lang="en-US" altLang="en-US" sz="2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in </a:t>
            </a:r>
            <a:r>
              <a:rPr lang="en-US" altLang="en-US" sz="2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in vitro assays to the equivalent in vivo human exposure</a:t>
            </a:r>
            <a:endParaRPr lang="en-US" altLang="en-US" sz="2400" b="1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96" name="Freeform 21"/>
          <p:cNvSpPr>
            <a:spLocks/>
          </p:cNvSpPr>
          <p:nvPr/>
        </p:nvSpPr>
        <p:spPr bwMode="auto">
          <a:xfrm>
            <a:off x="820738" y="3771900"/>
            <a:ext cx="268287" cy="127000"/>
          </a:xfrm>
          <a:custGeom>
            <a:avLst/>
            <a:gdLst>
              <a:gd name="T0" fmla="*/ 2147483647 w 165"/>
              <a:gd name="T1" fmla="*/ 0 h 78"/>
              <a:gd name="T2" fmla="*/ 2147483647 w 165"/>
              <a:gd name="T3" fmla="*/ 2147483647 h 78"/>
              <a:gd name="T4" fmla="*/ 2147483647 w 165"/>
              <a:gd name="T5" fmla="*/ 2147483647 h 78"/>
              <a:gd name="T6" fmla="*/ 2147483647 w 165"/>
              <a:gd name="T7" fmla="*/ 2147483647 h 78"/>
              <a:gd name="T8" fmla="*/ 2147483647 w 16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78"/>
              <a:gd name="T17" fmla="*/ 165 w 16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78">
                <a:moveTo>
                  <a:pt x="149" y="0"/>
                </a:moveTo>
                <a:cubicBezTo>
                  <a:pt x="128" y="3"/>
                  <a:pt x="106" y="5"/>
                  <a:pt x="85" y="8"/>
                </a:cubicBezTo>
                <a:cubicBezTo>
                  <a:pt x="66" y="10"/>
                  <a:pt x="40" y="1"/>
                  <a:pt x="29" y="16"/>
                </a:cubicBezTo>
                <a:cubicBezTo>
                  <a:pt x="0" y="56"/>
                  <a:pt x="53" y="67"/>
                  <a:pt x="69" y="72"/>
                </a:cubicBezTo>
                <a:cubicBezTo>
                  <a:pt x="148" y="63"/>
                  <a:pt x="165" y="78"/>
                  <a:pt x="149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en-US"/>
          </a:p>
        </p:txBody>
      </p:sp>
      <p:sp>
        <p:nvSpPr>
          <p:cNvPr id="20497" name="Freeform 23"/>
          <p:cNvSpPr>
            <a:spLocks/>
          </p:cNvSpPr>
          <p:nvPr/>
        </p:nvSpPr>
        <p:spPr bwMode="auto">
          <a:xfrm>
            <a:off x="976313" y="3784600"/>
            <a:ext cx="268287" cy="127000"/>
          </a:xfrm>
          <a:custGeom>
            <a:avLst/>
            <a:gdLst>
              <a:gd name="T0" fmla="*/ 2147483647 w 165"/>
              <a:gd name="T1" fmla="*/ 0 h 78"/>
              <a:gd name="T2" fmla="*/ 2147483647 w 165"/>
              <a:gd name="T3" fmla="*/ 2147483647 h 78"/>
              <a:gd name="T4" fmla="*/ 2147483647 w 165"/>
              <a:gd name="T5" fmla="*/ 2147483647 h 78"/>
              <a:gd name="T6" fmla="*/ 2147483647 w 165"/>
              <a:gd name="T7" fmla="*/ 2147483647 h 78"/>
              <a:gd name="T8" fmla="*/ 2147483647 w 16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78"/>
              <a:gd name="T17" fmla="*/ 165 w 16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78">
                <a:moveTo>
                  <a:pt x="149" y="0"/>
                </a:moveTo>
                <a:cubicBezTo>
                  <a:pt x="128" y="3"/>
                  <a:pt x="106" y="5"/>
                  <a:pt x="85" y="8"/>
                </a:cubicBezTo>
                <a:cubicBezTo>
                  <a:pt x="66" y="10"/>
                  <a:pt x="40" y="1"/>
                  <a:pt x="29" y="16"/>
                </a:cubicBezTo>
                <a:cubicBezTo>
                  <a:pt x="0" y="56"/>
                  <a:pt x="53" y="67"/>
                  <a:pt x="69" y="72"/>
                </a:cubicBezTo>
                <a:cubicBezTo>
                  <a:pt x="148" y="63"/>
                  <a:pt x="165" y="78"/>
                  <a:pt x="149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en-US"/>
          </a:p>
        </p:txBody>
      </p:sp>
      <p:sp>
        <p:nvSpPr>
          <p:cNvPr id="20498" name="Freeform 24"/>
          <p:cNvSpPr>
            <a:spLocks/>
          </p:cNvSpPr>
          <p:nvPr/>
        </p:nvSpPr>
        <p:spPr bwMode="auto">
          <a:xfrm>
            <a:off x="1404938" y="3784600"/>
            <a:ext cx="266700" cy="127000"/>
          </a:xfrm>
          <a:custGeom>
            <a:avLst/>
            <a:gdLst>
              <a:gd name="T0" fmla="*/ 2147483647 w 165"/>
              <a:gd name="T1" fmla="*/ 0 h 78"/>
              <a:gd name="T2" fmla="*/ 2147483647 w 165"/>
              <a:gd name="T3" fmla="*/ 2147483647 h 78"/>
              <a:gd name="T4" fmla="*/ 2147483647 w 165"/>
              <a:gd name="T5" fmla="*/ 2147483647 h 78"/>
              <a:gd name="T6" fmla="*/ 2147483647 w 165"/>
              <a:gd name="T7" fmla="*/ 2147483647 h 78"/>
              <a:gd name="T8" fmla="*/ 2147483647 w 16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78"/>
              <a:gd name="T17" fmla="*/ 165 w 16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78">
                <a:moveTo>
                  <a:pt x="149" y="0"/>
                </a:moveTo>
                <a:cubicBezTo>
                  <a:pt x="128" y="3"/>
                  <a:pt x="106" y="5"/>
                  <a:pt x="85" y="8"/>
                </a:cubicBezTo>
                <a:cubicBezTo>
                  <a:pt x="66" y="10"/>
                  <a:pt x="40" y="1"/>
                  <a:pt x="29" y="16"/>
                </a:cubicBezTo>
                <a:cubicBezTo>
                  <a:pt x="0" y="56"/>
                  <a:pt x="53" y="67"/>
                  <a:pt x="69" y="72"/>
                </a:cubicBezTo>
                <a:cubicBezTo>
                  <a:pt x="148" y="63"/>
                  <a:pt x="165" y="78"/>
                  <a:pt x="149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en-US"/>
          </a:p>
        </p:txBody>
      </p:sp>
      <p:sp>
        <p:nvSpPr>
          <p:cNvPr id="20499" name="Freeform 25"/>
          <p:cNvSpPr>
            <a:spLocks/>
          </p:cNvSpPr>
          <p:nvPr/>
        </p:nvSpPr>
        <p:spPr bwMode="auto">
          <a:xfrm>
            <a:off x="1184275" y="3784600"/>
            <a:ext cx="266700" cy="127000"/>
          </a:xfrm>
          <a:custGeom>
            <a:avLst/>
            <a:gdLst>
              <a:gd name="T0" fmla="*/ 2147483647 w 165"/>
              <a:gd name="T1" fmla="*/ 0 h 78"/>
              <a:gd name="T2" fmla="*/ 2147483647 w 165"/>
              <a:gd name="T3" fmla="*/ 2147483647 h 78"/>
              <a:gd name="T4" fmla="*/ 2147483647 w 165"/>
              <a:gd name="T5" fmla="*/ 2147483647 h 78"/>
              <a:gd name="T6" fmla="*/ 2147483647 w 165"/>
              <a:gd name="T7" fmla="*/ 2147483647 h 78"/>
              <a:gd name="T8" fmla="*/ 2147483647 w 16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78"/>
              <a:gd name="T17" fmla="*/ 165 w 16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78">
                <a:moveTo>
                  <a:pt x="149" y="0"/>
                </a:moveTo>
                <a:cubicBezTo>
                  <a:pt x="128" y="3"/>
                  <a:pt x="106" y="5"/>
                  <a:pt x="85" y="8"/>
                </a:cubicBezTo>
                <a:cubicBezTo>
                  <a:pt x="66" y="10"/>
                  <a:pt x="40" y="1"/>
                  <a:pt x="29" y="16"/>
                </a:cubicBezTo>
                <a:cubicBezTo>
                  <a:pt x="0" y="56"/>
                  <a:pt x="53" y="67"/>
                  <a:pt x="69" y="72"/>
                </a:cubicBezTo>
                <a:cubicBezTo>
                  <a:pt x="148" y="63"/>
                  <a:pt x="165" y="78"/>
                  <a:pt x="149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en-US"/>
          </a:p>
        </p:txBody>
      </p:sp>
      <p:grpSp>
        <p:nvGrpSpPr>
          <p:cNvPr id="20500" name="Group 53"/>
          <p:cNvGrpSpPr>
            <a:grpSpLocks/>
          </p:cNvGrpSpPr>
          <p:nvPr/>
        </p:nvGrpSpPr>
        <p:grpSpPr bwMode="auto">
          <a:xfrm>
            <a:off x="2697162" y="3007616"/>
            <a:ext cx="1112838" cy="1020397"/>
            <a:chOff x="1957" y="1722"/>
            <a:chExt cx="1023" cy="740"/>
          </a:xfrm>
        </p:grpSpPr>
        <p:sp>
          <p:nvSpPr>
            <p:cNvPr id="2051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57" y="1722"/>
              <a:ext cx="1023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29"/>
            <p:cNvSpPr>
              <a:spLocks noEditPoints="1"/>
            </p:cNvSpPr>
            <p:nvPr/>
          </p:nvSpPr>
          <p:spPr bwMode="auto">
            <a:xfrm>
              <a:off x="1959" y="1724"/>
              <a:ext cx="1019" cy="657"/>
            </a:xfrm>
            <a:custGeom>
              <a:avLst/>
              <a:gdLst>
                <a:gd name="T0" fmla="*/ 0 w 1019"/>
                <a:gd name="T1" fmla="*/ 0 h 657"/>
                <a:gd name="T2" fmla="*/ 1019 w 1019"/>
                <a:gd name="T3" fmla="*/ 0 h 657"/>
                <a:gd name="T4" fmla="*/ 1019 w 1019"/>
                <a:gd name="T5" fmla="*/ 657 h 657"/>
                <a:gd name="T6" fmla="*/ 0 w 1019"/>
                <a:gd name="T7" fmla="*/ 657 h 657"/>
                <a:gd name="T8" fmla="*/ 0 w 1019"/>
                <a:gd name="T9" fmla="*/ 0 h 657"/>
                <a:gd name="T10" fmla="*/ 8 w 1019"/>
                <a:gd name="T11" fmla="*/ 653 h 657"/>
                <a:gd name="T12" fmla="*/ 4 w 1019"/>
                <a:gd name="T13" fmla="*/ 649 h 657"/>
                <a:gd name="T14" fmla="*/ 1015 w 1019"/>
                <a:gd name="T15" fmla="*/ 649 h 657"/>
                <a:gd name="T16" fmla="*/ 1011 w 1019"/>
                <a:gd name="T17" fmla="*/ 653 h 657"/>
                <a:gd name="T18" fmla="*/ 1011 w 1019"/>
                <a:gd name="T19" fmla="*/ 4 h 657"/>
                <a:gd name="T20" fmla="*/ 1015 w 1019"/>
                <a:gd name="T21" fmla="*/ 8 h 657"/>
                <a:gd name="T22" fmla="*/ 4 w 1019"/>
                <a:gd name="T23" fmla="*/ 8 h 657"/>
                <a:gd name="T24" fmla="*/ 8 w 1019"/>
                <a:gd name="T25" fmla="*/ 4 h 657"/>
                <a:gd name="T26" fmla="*/ 8 w 1019"/>
                <a:gd name="T27" fmla="*/ 653 h 6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9"/>
                <a:gd name="T43" fmla="*/ 0 h 657"/>
                <a:gd name="T44" fmla="*/ 1019 w 1019"/>
                <a:gd name="T45" fmla="*/ 657 h 6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9" h="657">
                  <a:moveTo>
                    <a:pt x="0" y="0"/>
                  </a:moveTo>
                  <a:lnTo>
                    <a:pt x="1019" y="0"/>
                  </a:lnTo>
                  <a:lnTo>
                    <a:pt x="1019" y="657"/>
                  </a:lnTo>
                  <a:lnTo>
                    <a:pt x="0" y="657"/>
                  </a:lnTo>
                  <a:lnTo>
                    <a:pt x="0" y="0"/>
                  </a:lnTo>
                  <a:close/>
                  <a:moveTo>
                    <a:pt x="8" y="653"/>
                  </a:moveTo>
                  <a:lnTo>
                    <a:pt x="4" y="649"/>
                  </a:lnTo>
                  <a:lnTo>
                    <a:pt x="1015" y="649"/>
                  </a:lnTo>
                  <a:lnTo>
                    <a:pt x="1011" y="653"/>
                  </a:lnTo>
                  <a:lnTo>
                    <a:pt x="1011" y="4"/>
                  </a:lnTo>
                  <a:lnTo>
                    <a:pt x="1015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6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30"/>
            <p:cNvSpPr>
              <a:spLocks/>
            </p:cNvSpPr>
            <p:nvPr/>
          </p:nvSpPr>
          <p:spPr bwMode="auto">
            <a:xfrm>
              <a:off x="2015" y="2196"/>
              <a:ext cx="13" cy="17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31"/>
            <p:cNvSpPr>
              <a:spLocks noEditPoints="1"/>
            </p:cNvSpPr>
            <p:nvPr/>
          </p:nvSpPr>
          <p:spPr bwMode="auto">
            <a:xfrm>
              <a:off x="2013" y="2194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Rectangle 32"/>
            <p:cNvSpPr>
              <a:spLocks noChangeArrowheads="1"/>
            </p:cNvSpPr>
            <p:nvPr/>
          </p:nvSpPr>
          <p:spPr bwMode="auto">
            <a:xfrm>
              <a:off x="2017" y="2132"/>
              <a:ext cx="9" cy="14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3" name="Freeform 33"/>
            <p:cNvSpPr>
              <a:spLocks/>
            </p:cNvSpPr>
            <p:nvPr/>
          </p:nvSpPr>
          <p:spPr bwMode="auto">
            <a:xfrm>
              <a:off x="2144" y="2192"/>
              <a:ext cx="13" cy="16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34"/>
            <p:cNvSpPr>
              <a:spLocks noEditPoints="1"/>
            </p:cNvSpPr>
            <p:nvPr/>
          </p:nvSpPr>
          <p:spPr bwMode="auto">
            <a:xfrm>
              <a:off x="2142" y="2190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Rectangle 35"/>
            <p:cNvSpPr>
              <a:spLocks noChangeArrowheads="1"/>
            </p:cNvSpPr>
            <p:nvPr/>
          </p:nvSpPr>
          <p:spPr bwMode="auto">
            <a:xfrm>
              <a:off x="2146" y="2136"/>
              <a:ext cx="9" cy="1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6" name="Freeform 36"/>
            <p:cNvSpPr>
              <a:spLocks/>
            </p:cNvSpPr>
            <p:nvPr/>
          </p:nvSpPr>
          <p:spPr bwMode="auto">
            <a:xfrm>
              <a:off x="2456" y="1984"/>
              <a:ext cx="17" cy="17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37"/>
            <p:cNvSpPr>
              <a:spLocks noEditPoints="1"/>
            </p:cNvSpPr>
            <p:nvPr/>
          </p:nvSpPr>
          <p:spPr bwMode="auto">
            <a:xfrm>
              <a:off x="2454" y="1982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Rectangle 38"/>
            <p:cNvSpPr>
              <a:spLocks noChangeArrowheads="1"/>
            </p:cNvSpPr>
            <p:nvPr/>
          </p:nvSpPr>
          <p:spPr bwMode="auto">
            <a:xfrm>
              <a:off x="2458" y="1936"/>
              <a:ext cx="8" cy="1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9" name="Freeform 39"/>
            <p:cNvSpPr>
              <a:spLocks/>
            </p:cNvSpPr>
            <p:nvPr/>
          </p:nvSpPr>
          <p:spPr bwMode="auto">
            <a:xfrm>
              <a:off x="2776" y="1843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40"/>
            <p:cNvSpPr>
              <a:spLocks noEditPoints="1"/>
            </p:cNvSpPr>
            <p:nvPr/>
          </p:nvSpPr>
          <p:spPr bwMode="auto">
            <a:xfrm>
              <a:off x="2774" y="1840"/>
              <a:ext cx="21" cy="22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Rectangle 41"/>
            <p:cNvSpPr>
              <a:spLocks noChangeArrowheads="1"/>
            </p:cNvSpPr>
            <p:nvPr/>
          </p:nvSpPr>
          <p:spPr bwMode="auto">
            <a:xfrm>
              <a:off x="2782" y="1757"/>
              <a:ext cx="9" cy="17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2" name="Freeform 42"/>
            <p:cNvSpPr>
              <a:spLocks/>
            </p:cNvSpPr>
            <p:nvPr/>
          </p:nvSpPr>
          <p:spPr bwMode="auto">
            <a:xfrm>
              <a:off x="2622" y="1897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43"/>
            <p:cNvSpPr>
              <a:spLocks noEditPoints="1"/>
            </p:cNvSpPr>
            <p:nvPr/>
          </p:nvSpPr>
          <p:spPr bwMode="auto">
            <a:xfrm>
              <a:off x="2620" y="1895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Rectangle 44"/>
            <p:cNvSpPr>
              <a:spLocks noChangeArrowheads="1"/>
            </p:cNvSpPr>
            <p:nvPr/>
          </p:nvSpPr>
          <p:spPr bwMode="auto">
            <a:xfrm>
              <a:off x="2624" y="1832"/>
              <a:ext cx="9" cy="14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5" name="Freeform 45"/>
            <p:cNvSpPr>
              <a:spLocks/>
            </p:cNvSpPr>
            <p:nvPr/>
          </p:nvSpPr>
          <p:spPr bwMode="auto">
            <a:xfrm>
              <a:off x="2009" y="1820"/>
              <a:ext cx="937" cy="401"/>
            </a:xfrm>
            <a:custGeom>
              <a:avLst/>
              <a:gdLst>
                <a:gd name="T0" fmla="*/ 0 w 3604"/>
                <a:gd name="T1" fmla="*/ 0 h 1542"/>
                <a:gd name="T2" fmla="*/ 0 w 3604"/>
                <a:gd name="T3" fmla="*/ 0 h 1542"/>
                <a:gd name="T4" fmla="*/ 0 w 3604"/>
                <a:gd name="T5" fmla="*/ 0 h 1542"/>
                <a:gd name="T6" fmla="*/ 0 w 3604"/>
                <a:gd name="T7" fmla="*/ 0 h 1542"/>
                <a:gd name="T8" fmla="*/ 0 w 3604"/>
                <a:gd name="T9" fmla="*/ 0 h 1542"/>
                <a:gd name="T10" fmla="*/ 0 w 3604"/>
                <a:gd name="T11" fmla="*/ 0 h 1542"/>
                <a:gd name="T12" fmla="*/ 0 w 3604"/>
                <a:gd name="T13" fmla="*/ 0 h 1542"/>
                <a:gd name="T14" fmla="*/ 0 w 3604"/>
                <a:gd name="T15" fmla="*/ 0 h 1542"/>
                <a:gd name="T16" fmla="*/ 0 w 3604"/>
                <a:gd name="T17" fmla="*/ 0 h 1542"/>
                <a:gd name="T18" fmla="*/ 0 w 3604"/>
                <a:gd name="T19" fmla="*/ 0 h 1542"/>
                <a:gd name="T20" fmla="*/ 0 w 3604"/>
                <a:gd name="T21" fmla="*/ 0 h 1542"/>
                <a:gd name="T22" fmla="*/ 0 w 3604"/>
                <a:gd name="T23" fmla="*/ 0 h 1542"/>
                <a:gd name="T24" fmla="*/ 0 w 3604"/>
                <a:gd name="T25" fmla="*/ 0 h 1542"/>
                <a:gd name="T26" fmla="*/ 0 w 3604"/>
                <a:gd name="T27" fmla="*/ 0 h 1542"/>
                <a:gd name="T28" fmla="*/ 0 w 3604"/>
                <a:gd name="T29" fmla="*/ 0 h 1542"/>
                <a:gd name="T30" fmla="*/ 0 w 3604"/>
                <a:gd name="T31" fmla="*/ 0 h 1542"/>
                <a:gd name="T32" fmla="*/ 0 w 3604"/>
                <a:gd name="T33" fmla="*/ 0 h 1542"/>
                <a:gd name="T34" fmla="*/ 0 w 3604"/>
                <a:gd name="T35" fmla="*/ 0 h 1542"/>
                <a:gd name="T36" fmla="*/ 0 w 3604"/>
                <a:gd name="T37" fmla="*/ 0 h 1542"/>
                <a:gd name="T38" fmla="*/ 0 w 3604"/>
                <a:gd name="T39" fmla="*/ 0 h 1542"/>
                <a:gd name="T40" fmla="*/ 0 w 3604"/>
                <a:gd name="T41" fmla="*/ 0 h 1542"/>
                <a:gd name="T42" fmla="*/ 0 w 3604"/>
                <a:gd name="T43" fmla="*/ 0 h 1542"/>
                <a:gd name="T44" fmla="*/ 0 w 3604"/>
                <a:gd name="T45" fmla="*/ 0 h 1542"/>
                <a:gd name="T46" fmla="*/ 0 w 3604"/>
                <a:gd name="T47" fmla="*/ 0 h 1542"/>
                <a:gd name="T48" fmla="*/ 0 w 3604"/>
                <a:gd name="T49" fmla="*/ 0 h 1542"/>
                <a:gd name="T50" fmla="*/ 0 w 3604"/>
                <a:gd name="T51" fmla="*/ 0 h 1542"/>
                <a:gd name="T52" fmla="*/ 0 w 3604"/>
                <a:gd name="T53" fmla="*/ 0 h 1542"/>
                <a:gd name="T54" fmla="*/ 0 w 3604"/>
                <a:gd name="T55" fmla="*/ 0 h 1542"/>
                <a:gd name="T56" fmla="*/ 0 w 3604"/>
                <a:gd name="T57" fmla="*/ 0 h 1542"/>
                <a:gd name="T58" fmla="*/ 0 w 3604"/>
                <a:gd name="T59" fmla="*/ 0 h 1542"/>
                <a:gd name="T60" fmla="*/ 0 w 3604"/>
                <a:gd name="T61" fmla="*/ 0 h 1542"/>
                <a:gd name="T62" fmla="*/ 0 w 3604"/>
                <a:gd name="T63" fmla="*/ 0 h 1542"/>
                <a:gd name="T64" fmla="*/ 0 w 3604"/>
                <a:gd name="T65" fmla="*/ 0 h 1542"/>
                <a:gd name="T66" fmla="*/ 0 w 3604"/>
                <a:gd name="T67" fmla="*/ 0 h 1542"/>
                <a:gd name="T68" fmla="*/ 0 w 3604"/>
                <a:gd name="T69" fmla="*/ 0 h 1542"/>
                <a:gd name="T70" fmla="*/ 0 w 3604"/>
                <a:gd name="T71" fmla="*/ 0 h 1542"/>
                <a:gd name="T72" fmla="*/ 0 w 3604"/>
                <a:gd name="T73" fmla="*/ 0 h 1542"/>
                <a:gd name="T74" fmla="*/ 0 w 3604"/>
                <a:gd name="T75" fmla="*/ 0 h 15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4"/>
                <a:gd name="T115" fmla="*/ 0 h 1542"/>
                <a:gd name="T116" fmla="*/ 3604 w 3604"/>
                <a:gd name="T117" fmla="*/ 1542 h 15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4" h="1542">
                  <a:moveTo>
                    <a:pt x="0" y="1510"/>
                  </a:moveTo>
                  <a:lnTo>
                    <a:pt x="44" y="1508"/>
                  </a:lnTo>
                  <a:lnTo>
                    <a:pt x="101" y="1508"/>
                  </a:lnTo>
                  <a:lnTo>
                    <a:pt x="168" y="1507"/>
                  </a:lnTo>
                  <a:lnTo>
                    <a:pt x="243" y="1506"/>
                  </a:lnTo>
                  <a:lnTo>
                    <a:pt x="404" y="1496"/>
                  </a:lnTo>
                  <a:lnTo>
                    <a:pt x="485" y="1486"/>
                  </a:lnTo>
                  <a:lnTo>
                    <a:pt x="564" y="1470"/>
                  </a:lnTo>
                  <a:lnTo>
                    <a:pt x="721" y="1434"/>
                  </a:lnTo>
                  <a:lnTo>
                    <a:pt x="801" y="1413"/>
                  </a:lnTo>
                  <a:lnTo>
                    <a:pt x="883" y="1389"/>
                  </a:lnTo>
                  <a:lnTo>
                    <a:pt x="966" y="1358"/>
                  </a:lnTo>
                  <a:lnTo>
                    <a:pt x="1051" y="1320"/>
                  </a:lnTo>
                  <a:lnTo>
                    <a:pt x="1138" y="1271"/>
                  </a:lnTo>
                  <a:lnTo>
                    <a:pt x="1225" y="1211"/>
                  </a:lnTo>
                  <a:lnTo>
                    <a:pt x="1268" y="1175"/>
                  </a:lnTo>
                  <a:lnTo>
                    <a:pt x="1310" y="1134"/>
                  </a:lnTo>
                  <a:lnTo>
                    <a:pt x="1390" y="1037"/>
                  </a:lnTo>
                  <a:lnTo>
                    <a:pt x="1471" y="928"/>
                  </a:lnTo>
                  <a:lnTo>
                    <a:pt x="1554" y="810"/>
                  </a:lnTo>
                  <a:lnTo>
                    <a:pt x="1646" y="692"/>
                  </a:lnTo>
                  <a:lnTo>
                    <a:pt x="1749" y="578"/>
                  </a:lnTo>
                  <a:lnTo>
                    <a:pt x="1867" y="474"/>
                  </a:lnTo>
                  <a:cubicBezTo>
                    <a:pt x="1868" y="474"/>
                    <a:pt x="1868" y="473"/>
                    <a:pt x="1869" y="473"/>
                  </a:cubicBezTo>
                  <a:lnTo>
                    <a:pt x="2006" y="387"/>
                  </a:lnTo>
                  <a:lnTo>
                    <a:pt x="2088" y="349"/>
                  </a:lnTo>
                  <a:lnTo>
                    <a:pt x="2180" y="314"/>
                  </a:lnTo>
                  <a:lnTo>
                    <a:pt x="2280" y="280"/>
                  </a:lnTo>
                  <a:lnTo>
                    <a:pt x="2389" y="249"/>
                  </a:lnTo>
                  <a:lnTo>
                    <a:pt x="2620" y="191"/>
                  </a:lnTo>
                  <a:lnTo>
                    <a:pt x="2857" y="140"/>
                  </a:lnTo>
                  <a:lnTo>
                    <a:pt x="3088" y="96"/>
                  </a:lnTo>
                  <a:lnTo>
                    <a:pt x="3198" y="76"/>
                  </a:lnTo>
                  <a:lnTo>
                    <a:pt x="3299" y="58"/>
                  </a:lnTo>
                  <a:lnTo>
                    <a:pt x="3392" y="41"/>
                  </a:lnTo>
                  <a:lnTo>
                    <a:pt x="3473" y="26"/>
                  </a:lnTo>
                  <a:lnTo>
                    <a:pt x="3542" y="12"/>
                  </a:lnTo>
                  <a:lnTo>
                    <a:pt x="3597" y="0"/>
                  </a:lnTo>
                  <a:lnTo>
                    <a:pt x="3604" y="31"/>
                  </a:lnTo>
                  <a:lnTo>
                    <a:pt x="3549" y="43"/>
                  </a:lnTo>
                  <a:lnTo>
                    <a:pt x="3478" y="57"/>
                  </a:lnTo>
                  <a:lnTo>
                    <a:pt x="3397" y="72"/>
                  </a:lnTo>
                  <a:lnTo>
                    <a:pt x="3304" y="89"/>
                  </a:lnTo>
                  <a:lnTo>
                    <a:pt x="3203" y="107"/>
                  </a:lnTo>
                  <a:lnTo>
                    <a:pt x="3094" y="127"/>
                  </a:lnTo>
                  <a:lnTo>
                    <a:pt x="2864" y="171"/>
                  </a:lnTo>
                  <a:lnTo>
                    <a:pt x="2627" y="222"/>
                  </a:lnTo>
                  <a:lnTo>
                    <a:pt x="2398" y="280"/>
                  </a:lnTo>
                  <a:lnTo>
                    <a:pt x="2290" y="311"/>
                  </a:lnTo>
                  <a:lnTo>
                    <a:pt x="2191" y="343"/>
                  </a:lnTo>
                  <a:lnTo>
                    <a:pt x="2101" y="378"/>
                  </a:lnTo>
                  <a:lnTo>
                    <a:pt x="2023" y="414"/>
                  </a:lnTo>
                  <a:lnTo>
                    <a:pt x="1886" y="500"/>
                  </a:lnTo>
                  <a:lnTo>
                    <a:pt x="1888" y="499"/>
                  </a:lnTo>
                  <a:lnTo>
                    <a:pt x="1772" y="599"/>
                  </a:lnTo>
                  <a:lnTo>
                    <a:pt x="1671" y="711"/>
                  </a:lnTo>
                  <a:lnTo>
                    <a:pt x="1581" y="829"/>
                  </a:lnTo>
                  <a:lnTo>
                    <a:pt x="1496" y="947"/>
                  </a:lnTo>
                  <a:lnTo>
                    <a:pt x="1415" y="1058"/>
                  </a:lnTo>
                  <a:lnTo>
                    <a:pt x="1333" y="1157"/>
                  </a:lnTo>
                  <a:lnTo>
                    <a:pt x="1289" y="1200"/>
                  </a:lnTo>
                  <a:lnTo>
                    <a:pt x="1244" y="1238"/>
                  </a:lnTo>
                  <a:lnTo>
                    <a:pt x="1153" y="1299"/>
                  </a:lnTo>
                  <a:lnTo>
                    <a:pt x="1064" y="1349"/>
                  </a:lnTo>
                  <a:lnTo>
                    <a:pt x="977" y="1388"/>
                  </a:lnTo>
                  <a:lnTo>
                    <a:pt x="892" y="1420"/>
                  </a:lnTo>
                  <a:lnTo>
                    <a:pt x="809" y="1444"/>
                  </a:lnTo>
                  <a:lnTo>
                    <a:pt x="728" y="1465"/>
                  </a:lnTo>
                  <a:lnTo>
                    <a:pt x="571" y="1501"/>
                  </a:lnTo>
                  <a:lnTo>
                    <a:pt x="490" y="1517"/>
                  </a:lnTo>
                  <a:lnTo>
                    <a:pt x="406" y="1528"/>
                  </a:lnTo>
                  <a:lnTo>
                    <a:pt x="244" y="1538"/>
                  </a:lnTo>
                  <a:lnTo>
                    <a:pt x="169" y="1539"/>
                  </a:lnTo>
                  <a:lnTo>
                    <a:pt x="101" y="1540"/>
                  </a:lnTo>
                  <a:lnTo>
                    <a:pt x="45" y="1540"/>
                  </a:lnTo>
                  <a:lnTo>
                    <a:pt x="1" y="1542"/>
                  </a:lnTo>
                  <a:lnTo>
                    <a:pt x="0" y="15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46"/>
            <p:cNvSpPr>
              <a:spLocks noEditPoints="1"/>
            </p:cNvSpPr>
            <p:nvPr/>
          </p:nvSpPr>
          <p:spPr bwMode="auto">
            <a:xfrm>
              <a:off x="1959" y="2063"/>
              <a:ext cx="443" cy="8"/>
            </a:xfrm>
            <a:custGeom>
              <a:avLst/>
              <a:gdLst>
                <a:gd name="T0" fmla="*/ 0 w 383"/>
                <a:gd name="T1" fmla="*/ 0 h 8"/>
                <a:gd name="T2" fmla="*/ 62920 w 383"/>
                <a:gd name="T3" fmla="*/ 0 h 8"/>
                <a:gd name="T4" fmla="*/ 62920 w 383"/>
                <a:gd name="T5" fmla="*/ 8 h 8"/>
                <a:gd name="T6" fmla="*/ 0 w 383"/>
                <a:gd name="T7" fmla="*/ 8 h 8"/>
                <a:gd name="T8" fmla="*/ 0 w 383"/>
                <a:gd name="T9" fmla="*/ 0 h 8"/>
                <a:gd name="T10" fmla="*/ 112144 w 383"/>
                <a:gd name="T11" fmla="*/ 0 h 8"/>
                <a:gd name="T12" fmla="*/ 177148 w 383"/>
                <a:gd name="T13" fmla="*/ 0 h 8"/>
                <a:gd name="T14" fmla="*/ 177148 w 383"/>
                <a:gd name="T15" fmla="*/ 8 h 8"/>
                <a:gd name="T16" fmla="*/ 112144 w 383"/>
                <a:gd name="T17" fmla="*/ 8 h 8"/>
                <a:gd name="T18" fmla="*/ 112144 w 383"/>
                <a:gd name="T19" fmla="*/ 0 h 8"/>
                <a:gd name="T20" fmla="*/ 225809 w 383"/>
                <a:gd name="T21" fmla="*/ 0 h 8"/>
                <a:gd name="T22" fmla="*/ 288531 w 383"/>
                <a:gd name="T23" fmla="*/ 0 h 8"/>
                <a:gd name="T24" fmla="*/ 288531 w 383"/>
                <a:gd name="T25" fmla="*/ 8 h 8"/>
                <a:gd name="T26" fmla="*/ 225809 w 383"/>
                <a:gd name="T27" fmla="*/ 8 h 8"/>
                <a:gd name="T28" fmla="*/ 225809 w 383"/>
                <a:gd name="T29" fmla="*/ 0 h 8"/>
                <a:gd name="T30" fmla="*/ 339114 w 383"/>
                <a:gd name="T31" fmla="*/ 0 h 8"/>
                <a:gd name="T32" fmla="*/ 404169 w 383"/>
                <a:gd name="T33" fmla="*/ 0 h 8"/>
                <a:gd name="T34" fmla="*/ 404169 w 383"/>
                <a:gd name="T35" fmla="*/ 8 h 8"/>
                <a:gd name="T36" fmla="*/ 339114 w 383"/>
                <a:gd name="T37" fmla="*/ 8 h 8"/>
                <a:gd name="T38" fmla="*/ 339114 w 383"/>
                <a:gd name="T39" fmla="*/ 0 h 8"/>
                <a:gd name="T40" fmla="*/ 452324 w 383"/>
                <a:gd name="T41" fmla="*/ 0 h 8"/>
                <a:gd name="T42" fmla="*/ 516169 w 383"/>
                <a:gd name="T43" fmla="*/ 0 h 8"/>
                <a:gd name="T44" fmla="*/ 516169 w 383"/>
                <a:gd name="T45" fmla="*/ 8 h 8"/>
                <a:gd name="T46" fmla="*/ 452324 w 383"/>
                <a:gd name="T47" fmla="*/ 8 h 8"/>
                <a:gd name="T48" fmla="*/ 452324 w 383"/>
                <a:gd name="T49" fmla="*/ 0 h 8"/>
                <a:gd name="T50" fmla="*/ 565585 w 383"/>
                <a:gd name="T51" fmla="*/ 0 h 8"/>
                <a:gd name="T52" fmla="*/ 628017 w 383"/>
                <a:gd name="T53" fmla="*/ 0 h 8"/>
                <a:gd name="T54" fmla="*/ 628017 w 383"/>
                <a:gd name="T55" fmla="*/ 8 h 8"/>
                <a:gd name="T56" fmla="*/ 565585 w 383"/>
                <a:gd name="T57" fmla="*/ 8 h 8"/>
                <a:gd name="T58" fmla="*/ 565585 w 383"/>
                <a:gd name="T59" fmla="*/ 0 h 8"/>
                <a:gd name="T60" fmla="*/ 675152 w 383"/>
                <a:gd name="T61" fmla="*/ 0 h 8"/>
                <a:gd name="T62" fmla="*/ 740163 w 383"/>
                <a:gd name="T63" fmla="*/ 0 h 8"/>
                <a:gd name="T64" fmla="*/ 740163 w 383"/>
                <a:gd name="T65" fmla="*/ 8 h 8"/>
                <a:gd name="T66" fmla="*/ 675152 w 383"/>
                <a:gd name="T67" fmla="*/ 8 h 8"/>
                <a:gd name="T68" fmla="*/ 675152 w 383"/>
                <a:gd name="T69" fmla="*/ 0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3"/>
                <a:gd name="T106" fmla="*/ 0 h 8"/>
                <a:gd name="T107" fmla="*/ 383 w 383"/>
                <a:gd name="T108" fmla="*/ 8 h 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3" h="8">
                  <a:moveTo>
                    <a:pt x="0" y="0"/>
                  </a:move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8" y="0"/>
                  </a:moveTo>
                  <a:lnTo>
                    <a:pt x="92" y="0"/>
                  </a:lnTo>
                  <a:lnTo>
                    <a:pt x="92" y="8"/>
                  </a:lnTo>
                  <a:lnTo>
                    <a:pt x="58" y="8"/>
                  </a:lnTo>
                  <a:lnTo>
                    <a:pt x="58" y="0"/>
                  </a:lnTo>
                  <a:close/>
                  <a:moveTo>
                    <a:pt x="117" y="0"/>
                  </a:moveTo>
                  <a:lnTo>
                    <a:pt x="150" y="0"/>
                  </a:lnTo>
                  <a:lnTo>
                    <a:pt x="150" y="8"/>
                  </a:lnTo>
                  <a:lnTo>
                    <a:pt x="117" y="8"/>
                  </a:lnTo>
                  <a:lnTo>
                    <a:pt x="117" y="0"/>
                  </a:lnTo>
                  <a:close/>
                  <a:moveTo>
                    <a:pt x="175" y="0"/>
                  </a:moveTo>
                  <a:lnTo>
                    <a:pt x="208" y="0"/>
                  </a:lnTo>
                  <a:lnTo>
                    <a:pt x="208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33" y="0"/>
                  </a:moveTo>
                  <a:lnTo>
                    <a:pt x="266" y="0"/>
                  </a:lnTo>
                  <a:lnTo>
                    <a:pt x="266" y="8"/>
                  </a:lnTo>
                  <a:lnTo>
                    <a:pt x="233" y="8"/>
                  </a:lnTo>
                  <a:lnTo>
                    <a:pt x="233" y="0"/>
                  </a:lnTo>
                  <a:close/>
                  <a:moveTo>
                    <a:pt x="291" y="0"/>
                  </a:moveTo>
                  <a:lnTo>
                    <a:pt x="324" y="0"/>
                  </a:lnTo>
                  <a:lnTo>
                    <a:pt x="324" y="8"/>
                  </a:lnTo>
                  <a:lnTo>
                    <a:pt x="291" y="8"/>
                  </a:lnTo>
                  <a:lnTo>
                    <a:pt x="291" y="0"/>
                  </a:lnTo>
                  <a:close/>
                  <a:moveTo>
                    <a:pt x="349" y="0"/>
                  </a:moveTo>
                  <a:lnTo>
                    <a:pt x="383" y="0"/>
                  </a:lnTo>
                  <a:lnTo>
                    <a:pt x="383" y="8"/>
                  </a:lnTo>
                  <a:lnTo>
                    <a:pt x="349" y="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Rectangle 47"/>
            <p:cNvSpPr>
              <a:spLocks noChangeArrowheads="1"/>
            </p:cNvSpPr>
            <p:nvPr/>
          </p:nvSpPr>
          <p:spPr bwMode="auto">
            <a:xfrm>
              <a:off x="2402" y="2059"/>
              <a:ext cx="8" cy="30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8" name="Rectangle 52"/>
            <p:cNvSpPr>
              <a:spLocks noChangeArrowheads="1"/>
            </p:cNvSpPr>
            <p:nvPr/>
          </p:nvSpPr>
          <p:spPr bwMode="auto">
            <a:xfrm>
              <a:off x="2192" y="2366"/>
              <a:ext cx="4" cy="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01" name="AutoShape 54"/>
          <p:cNvSpPr>
            <a:spLocks noChangeArrowheads="1"/>
          </p:cNvSpPr>
          <p:nvPr/>
        </p:nvSpPr>
        <p:spPr bwMode="auto">
          <a:xfrm>
            <a:off x="2063750" y="4086225"/>
            <a:ext cx="492125" cy="298450"/>
          </a:xfrm>
          <a:prstGeom prst="rightArrow">
            <a:avLst>
              <a:gd name="adj1" fmla="val 50000"/>
              <a:gd name="adj2" fmla="val 41223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2" name="Text Box 55"/>
          <p:cNvSpPr txBox="1">
            <a:spLocks noChangeArrowheads="1"/>
          </p:cNvSpPr>
          <p:nvPr/>
        </p:nvSpPr>
        <p:spPr bwMode="auto">
          <a:xfrm>
            <a:off x="345178" y="5784850"/>
            <a:ext cx="1920875" cy="5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  <a:cs typeface="Arial" pitchFamily="34" charset="0"/>
              </a:rPr>
              <a:t>In </a:t>
            </a:r>
            <a:r>
              <a:rPr lang="en-US" altLang="en-US" sz="1600" b="1" dirty="0" smtClean="0">
                <a:latin typeface="+mn-lt"/>
                <a:cs typeface="Arial" pitchFamily="34" charset="0"/>
              </a:rPr>
              <a:t>vitro </a:t>
            </a:r>
            <a:r>
              <a:rPr lang="en-US" altLang="en-US" sz="1600" b="1" dirty="0">
                <a:latin typeface="+mn-lt"/>
                <a:cs typeface="Arial" pitchFamily="34" charset="0"/>
              </a:rPr>
              <a:t>t</a:t>
            </a:r>
            <a:r>
              <a:rPr lang="en-US" altLang="en-US" sz="1600" b="1" dirty="0" smtClean="0">
                <a:latin typeface="+mn-lt"/>
                <a:cs typeface="Arial" pitchFamily="34" charset="0"/>
              </a:rPr>
              <a:t>oxicity </a:t>
            </a:r>
            <a:r>
              <a:rPr lang="en-US" altLang="en-US" sz="1600" b="1" dirty="0">
                <a:latin typeface="+mn-lt"/>
                <a:cs typeface="Arial" pitchFamily="34" charset="0"/>
              </a:rPr>
              <a:t>a</a:t>
            </a:r>
            <a:r>
              <a:rPr lang="en-US" altLang="en-US" sz="1600" b="1" dirty="0" smtClean="0">
                <a:latin typeface="+mn-lt"/>
                <a:cs typeface="Arial" pitchFamily="34" charset="0"/>
              </a:rPr>
              <a:t>ssays</a:t>
            </a:r>
            <a:endParaRPr lang="en-US" altLang="en-US" sz="1600" b="1" dirty="0">
              <a:latin typeface="+mn-lt"/>
              <a:cs typeface="Arial" pitchFamily="34" charset="0"/>
            </a:endParaRPr>
          </a:p>
        </p:txBody>
      </p:sp>
      <p:sp>
        <p:nvSpPr>
          <p:cNvPr id="20503" name="Text Box 56"/>
          <p:cNvSpPr txBox="1">
            <a:spLocks noChangeArrowheads="1"/>
          </p:cNvSpPr>
          <p:nvPr/>
        </p:nvSpPr>
        <p:spPr bwMode="auto">
          <a:xfrm>
            <a:off x="2535928" y="5045075"/>
            <a:ext cx="2057400" cy="107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  <a:cs typeface="Arial" pitchFamily="34" charset="0"/>
              </a:rPr>
              <a:t>EC</a:t>
            </a:r>
            <a:r>
              <a:rPr lang="en-US" altLang="en-US" sz="1600" b="1" baseline="-25000" dirty="0">
                <a:latin typeface="+mn-lt"/>
                <a:cs typeface="Arial" pitchFamily="34" charset="0"/>
              </a:rPr>
              <a:t>50</a:t>
            </a:r>
            <a:r>
              <a:rPr lang="en-US" altLang="en-US" sz="1600" b="1" dirty="0">
                <a:latin typeface="+mn-lt"/>
                <a:cs typeface="Arial" pitchFamily="34" charset="0"/>
              </a:rPr>
              <a:t> or </a:t>
            </a:r>
            <a:r>
              <a:rPr lang="en-US" altLang="en-US" sz="1600" b="1" dirty="0" smtClean="0">
                <a:latin typeface="+mn-lt"/>
                <a:cs typeface="Arial" pitchFamily="34" charset="0"/>
              </a:rPr>
              <a:t>other </a:t>
            </a:r>
            <a:r>
              <a:rPr lang="en-US" altLang="en-US" sz="1600" b="1" dirty="0" err="1" smtClean="0">
                <a:latin typeface="+mn-lt"/>
                <a:cs typeface="Arial" pitchFamily="34" charset="0"/>
              </a:rPr>
              <a:t>PoDs</a:t>
            </a:r>
            <a:r>
              <a:rPr lang="en-US" altLang="en-US" sz="1600" b="1" dirty="0" smtClean="0">
                <a:latin typeface="+mn-lt"/>
                <a:cs typeface="Arial" pitchFamily="34" charset="0"/>
              </a:rPr>
              <a:t> based on in vitro concentration-response curves</a:t>
            </a:r>
            <a:endParaRPr lang="en-US" altLang="en-US" sz="1600" b="1" dirty="0">
              <a:latin typeface="+mn-lt"/>
              <a:cs typeface="Arial" pitchFamily="34" charset="0"/>
            </a:endParaRPr>
          </a:p>
        </p:txBody>
      </p:sp>
      <p:sp>
        <p:nvSpPr>
          <p:cNvPr id="20504" name="Text Box 57"/>
          <p:cNvSpPr txBox="1">
            <a:spLocks noChangeArrowheads="1"/>
          </p:cNvSpPr>
          <p:nvPr/>
        </p:nvSpPr>
        <p:spPr bwMode="auto">
          <a:xfrm>
            <a:off x="7285578" y="5784850"/>
            <a:ext cx="1858422" cy="5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  <a:cs typeface="Arial" pitchFamily="34" charset="0"/>
              </a:rPr>
              <a:t>Estimate of Human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  <a:cs typeface="Arial" pitchFamily="34" charset="0"/>
              </a:rPr>
              <a:t>Equivalent Dose</a:t>
            </a:r>
          </a:p>
        </p:txBody>
      </p:sp>
      <p:sp>
        <p:nvSpPr>
          <p:cNvPr id="20506" name="AutoShape 54"/>
          <p:cNvSpPr>
            <a:spLocks noChangeArrowheads="1"/>
          </p:cNvSpPr>
          <p:nvPr/>
        </p:nvSpPr>
        <p:spPr bwMode="auto">
          <a:xfrm>
            <a:off x="4696326" y="3635375"/>
            <a:ext cx="492125" cy="298450"/>
          </a:xfrm>
          <a:prstGeom prst="rightArrow">
            <a:avLst>
              <a:gd name="adj1" fmla="val 50000"/>
              <a:gd name="adj2" fmla="val 41223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7" name="AutoShape 54"/>
          <p:cNvSpPr>
            <a:spLocks noChangeArrowheads="1"/>
          </p:cNvSpPr>
          <p:nvPr/>
        </p:nvSpPr>
        <p:spPr bwMode="auto">
          <a:xfrm>
            <a:off x="7097712" y="3641725"/>
            <a:ext cx="492125" cy="298450"/>
          </a:xfrm>
          <a:prstGeom prst="rightArrow">
            <a:avLst>
              <a:gd name="adj1" fmla="val 50000"/>
              <a:gd name="adj2" fmla="val 41223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4388" y="3030538"/>
            <a:ext cx="892175" cy="901700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2900">
              <a:solidFill>
                <a:srgbClr val="24604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509" name="Rectangle 15"/>
          <p:cNvSpPr>
            <a:spLocks noChangeArrowheads="1"/>
          </p:cNvSpPr>
          <p:nvPr/>
        </p:nvSpPr>
        <p:spPr bwMode="auto">
          <a:xfrm>
            <a:off x="1684338" y="2878138"/>
            <a:ext cx="117475" cy="11191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0" name="Rectangle 17"/>
          <p:cNvSpPr>
            <a:spLocks noChangeArrowheads="1"/>
          </p:cNvSpPr>
          <p:nvPr/>
        </p:nvSpPr>
        <p:spPr bwMode="auto">
          <a:xfrm>
            <a:off x="725488" y="2890838"/>
            <a:ext cx="117475" cy="11191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1" name="Rectangle 16"/>
          <p:cNvSpPr>
            <a:spLocks noChangeArrowheads="1"/>
          </p:cNvSpPr>
          <p:nvPr/>
        </p:nvSpPr>
        <p:spPr bwMode="auto">
          <a:xfrm rot="5400000">
            <a:off x="1207294" y="3423444"/>
            <a:ext cx="115888" cy="10731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31850" y="4665663"/>
            <a:ext cx="893763" cy="903287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 anchor="ctr"/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2900">
              <a:solidFill>
                <a:srgbClr val="24604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513" name="Rectangle 15"/>
          <p:cNvSpPr>
            <a:spLocks noChangeArrowheads="1"/>
          </p:cNvSpPr>
          <p:nvPr/>
        </p:nvSpPr>
        <p:spPr bwMode="auto">
          <a:xfrm>
            <a:off x="1689100" y="4475163"/>
            <a:ext cx="117475" cy="11191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4" name="Rectangle 17"/>
          <p:cNvSpPr>
            <a:spLocks noChangeArrowheads="1"/>
          </p:cNvSpPr>
          <p:nvPr/>
        </p:nvSpPr>
        <p:spPr bwMode="auto">
          <a:xfrm>
            <a:off x="730250" y="4487863"/>
            <a:ext cx="117475" cy="11191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5" name="Rectangle 16"/>
          <p:cNvSpPr>
            <a:spLocks noChangeArrowheads="1"/>
          </p:cNvSpPr>
          <p:nvPr/>
        </p:nvSpPr>
        <p:spPr bwMode="auto">
          <a:xfrm rot="5400000">
            <a:off x="1233384" y="5020469"/>
            <a:ext cx="115888" cy="10731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+mn-lt"/>
              <a:cs typeface="Arial" pitchFamily="34" charset="0"/>
            </a:endParaRPr>
          </a:p>
        </p:txBody>
      </p:sp>
      <p:sp>
        <p:nvSpPr>
          <p:cNvPr id="20516" name="Text Box 56"/>
          <p:cNvSpPr txBox="1">
            <a:spLocks noChangeArrowheads="1"/>
          </p:cNvSpPr>
          <p:nvPr/>
        </p:nvSpPr>
        <p:spPr bwMode="auto">
          <a:xfrm>
            <a:off x="5181600" y="3482975"/>
            <a:ext cx="190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Arial" pitchFamily="34" charset="0"/>
                <a:cs typeface="Arial" pitchFamily="34" charset="0"/>
              </a:rPr>
              <a:t>QIVIVE</a:t>
            </a:r>
            <a:endParaRPr lang="en-US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 53"/>
          <p:cNvGrpSpPr>
            <a:grpSpLocks/>
          </p:cNvGrpSpPr>
          <p:nvPr/>
        </p:nvGrpSpPr>
        <p:grpSpPr bwMode="auto">
          <a:xfrm>
            <a:off x="2849562" y="3160016"/>
            <a:ext cx="1112838" cy="1020397"/>
            <a:chOff x="1957" y="1722"/>
            <a:chExt cx="1023" cy="740"/>
          </a:xfrm>
        </p:grpSpPr>
        <p:sp>
          <p:nvSpPr>
            <p:cNvPr id="6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57" y="1722"/>
              <a:ext cx="1023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9"/>
            <p:cNvSpPr>
              <a:spLocks noEditPoints="1"/>
            </p:cNvSpPr>
            <p:nvPr/>
          </p:nvSpPr>
          <p:spPr bwMode="auto">
            <a:xfrm>
              <a:off x="1959" y="1724"/>
              <a:ext cx="1019" cy="657"/>
            </a:xfrm>
            <a:custGeom>
              <a:avLst/>
              <a:gdLst>
                <a:gd name="T0" fmla="*/ 0 w 1019"/>
                <a:gd name="T1" fmla="*/ 0 h 657"/>
                <a:gd name="T2" fmla="*/ 1019 w 1019"/>
                <a:gd name="T3" fmla="*/ 0 h 657"/>
                <a:gd name="T4" fmla="*/ 1019 w 1019"/>
                <a:gd name="T5" fmla="*/ 657 h 657"/>
                <a:gd name="T6" fmla="*/ 0 w 1019"/>
                <a:gd name="T7" fmla="*/ 657 h 657"/>
                <a:gd name="T8" fmla="*/ 0 w 1019"/>
                <a:gd name="T9" fmla="*/ 0 h 657"/>
                <a:gd name="T10" fmla="*/ 8 w 1019"/>
                <a:gd name="T11" fmla="*/ 653 h 657"/>
                <a:gd name="T12" fmla="*/ 4 w 1019"/>
                <a:gd name="T13" fmla="*/ 649 h 657"/>
                <a:gd name="T14" fmla="*/ 1015 w 1019"/>
                <a:gd name="T15" fmla="*/ 649 h 657"/>
                <a:gd name="T16" fmla="*/ 1011 w 1019"/>
                <a:gd name="T17" fmla="*/ 653 h 657"/>
                <a:gd name="T18" fmla="*/ 1011 w 1019"/>
                <a:gd name="T19" fmla="*/ 4 h 657"/>
                <a:gd name="T20" fmla="*/ 1015 w 1019"/>
                <a:gd name="T21" fmla="*/ 8 h 657"/>
                <a:gd name="T22" fmla="*/ 4 w 1019"/>
                <a:gd name="T23" fmla="*/ 8 h 657"/>
                <a:gd name="T24" fmla="*/ 8 w 1019"/>
                <a:gd name="T25" fmla="*/ 4 h 657"/>
                <a:gd name="T26" fmla="*/ 8 w 1019"/>
                <a:gd name="T27" fmla="*/ 653 h 6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9"/>
                <a:gd name="T43" fmla="*/ 0 h 657"/>
                <a:gd name="T44" fmla="*/ 1019 w 1019"/>
                <a:gd name="T45" fmla="*/ 657 h 6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9" h="657">
                  <a:moveTo>
                    <a:pt x="0" y="0"/>
                  </a:moveTo>
                  <a:lnTo>
                    <a:pt x="1019" y="0"/>
                  </a:lnTo>
                  <a:lnTo>
                    <a:pt x="1019" y="657"/>
                  </a:lnTo>
                  <a:lnTo>
                    <a:pt x="0" y="657"/>
                  </a:lnTo>
                  <a:lnTo>
                    <a:pt x="0" y="0"/>
                  </a:lnTo>
                  <a:close/>
                  <a:moveTo>
                    <a:pt x="8" y="653"/>
                  </a:moveTo>
                  <a:lnTo>
                    <a:pt x="4" y="649"/>
                  </a:lnTo>
                  <a:lnTo>
                    <a:pt x="1015" y="649"/>
                  </a:lnTo>
                  <a:lnTo>
                    <a:pt x="1011" y="653"/>
                  </a:lnTo>
                  <a:lnTo>
                    <a:pt x="1011" y="4"/>
                  </a:lnTo>
                  <a:lnTo>
                    <a:pt x="1015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6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2015" y="2196"/>
              <a:ext cx="13" cy="17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 noEditPoints="1"/>
            </p:cNvSpPr>
            <p:nvPr/>
          </p:nvSpPr>
          <p:spPr bwMode="auto">
            <a:xfrm>
              <a:off x="2013" y="2194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32"/>
            <p:cNvSpPr>
              <a:spLocks noChangeArrowheads="1"/>
            </p:cNvSpPr>
            <p:nvPr/>
          </p:nvSpPr>
          <p:spPr bwMode="auto">
            <a:xfrm>
              <a:off x="2017" y="2132"/>
              <a:ext cx="9" cy="14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144" y="2192"/>
              <a:ext cx="13" cy="16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 noEditPoints="1"/>
            </p:cNvSpPr>
            <p:nvPr/>
          </p:nvSpPr>
          <p:spPr bwMode="auto">
            <a:xfrm>
              <a:off x="2142" y="2190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2146" y="2136"/>
              <a:ext cx="9" cy="1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2456" y="1984"/>
              <a:ext cx="17" cy="17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7"/>
            <p:cNvSpPr>
              <a:spLocks noEditPoints="1"/>
            </p:cNvSpPr>
            <p:nvPr/>
          </p:nvSpPr>
          <p:spPr bwMode="auto">
            <a:xfrm>
              <a:off x="2454" y="1982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2458" y="1936"/>
              <a:ext cx="8" cy="1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2776" y="1843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0"/>
            <p:cNvSpPr>
              <a:spLocks noEditPoints="1"/>
            </p:cNvSpPr>
            <p:nvPr/>
          </p:nvSpPr>
          <p:spPr bwMode="auto">
            <a:xfrm>
              <a:off x="2774" y="1840"/>
              <a:ext cx="21" cy="22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41"/>
            <p:cNvSpPr>
              <a:spLocks noChangeArrowheads="1"/>
            </p:cNvSpPr>
            <p:nvPr/>
          </p:nvSpPr>
          <p:spPr bwMode="auto">
            <a:xfrm>
              <a:off x="2782" y="1757"/>
              <a:ext cx="9" cy="17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2622" y="1897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3"/>
            <p:cNvSpPr>
              <a:spLocks noEditPoints="1"/>
            </p:cNvSpPr>
            <p:nvPr/>
          </p:nvSpPr>
          <p:spPr bwMode="auto">
            <a:xfrm>
              <a:off x="2620" y="1895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44"/>
            <p:cNvSpPr>
              <a:spLocks noChangeArrowheads="1"/>
            </p:cNvSpPr>
            <p:nvPr/>
          </p:nvSpPr>
          <p:spPr bwMode="auto">
            <a:xfrm>
              <a:off x="2624" y="1832"/>
              <a:ext cx="9" cy="14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2009" y="1820"/>
              <a:ext cx="937" cy="401"/>
            </a:xfrm>
            <a:custGeom>
              <a:avLst/>
              <a:gdLst>
                <a:gd name="T0" fmla="*/ 0 w 3604"/>
                <a:gd name="T1" fmla="*/ 0 h 1542"/>
                <a:gd name="T2" fmla="*/ 0 w 3604"/>
                <a:gd name="T3" fmla="*/ 0 h 1542"/>
                <a:gd name="T4" fmla="*/ 0 w 3604"/>
                <a:gd name="T5" fmla="*/ 0 h 1542"/>
                <a:gd name="T6" fmla="*/ 0 w 3604"/>
                <a:gd name="T7" fmla="*/ 0 h 1542"/>
                <a:gd name="T8" fmla="*/ 0 w 3604"/>
                <a:gd name="T9" fmla="*/ 0 h 1542"/>
                <a:gd name="T10" fmla="*/ 0 w 3604"/>
                <a:gd name="T11" fmla="*/ 0 h 1542"/>
                <a:gd name="T12" fmla="*/ 0 w 3604"/>
                <a:gd name="T13" fmla="*/ 0 h 1542"/>
                <a:gd name="T14" fmla="*/ 0 w 3604"/>
                <a:gd name="T15" fmla="*/ 0 h 1542"/>
                <a:gd name="T16" fmla="*/ 0 w 3604"/>
                <a:gd name="T17" fmla="*/ 0 h 1542"/>
                <a:gd name="T18" fmla="*/ 0 w 3604"/>
                <a:gd name="T19" fmla="*/ 0 h 1542"/>
                <a:gd name="T20" fmla="*/ 0 w 3604"/>
                <a:gd name="T21" fmla="*/ 0 h 1542"/>
                <a:gd name="T22" fmla="*/ 0 w 3604"/>
                <a:gd name="T23" fmla="*/ 0 h 1542"/>
                <a:gd name="T24" fmla="*/ 0 w 3604"/>
                <a:gd name="T25" fmla="*/ 0 h 1542"/>
                <a:gd name="T26" fmla="*/ 0 w 3604"/>
                <a:gd name="T27" fmla="*/ 0 h 1542"/>
                <a:gd name="T28" fmla="*/ 0 w 3604"/>
                <a:gd name="T29" fmla="*/ 0 h 1542"/>
                <a:gd name="T30" fmla="*/ 0 w 3604"/>
                <a:gd name="T31" fmla="*/ 0 h 1542"/>
                <a:gd name="T32" fmla="*/ 0 w 3604"/>
                <a:gd name="T33" fmla="*/ 0 h 1542"/>
                <a:gd name="T34" fmla="*/ 0 w 3604"/>
                <a:gd name="T35" fmla="*/ 0 h 1542"/>
                <a:gd name="T36" fmla="*/ 0 w 3604"/>
                <a:gd name="T37" fmla="*/ 0 h 1542"/>
                <a:gd name="T38" fmla="*/ 0 w 3604"/>
                <a:gd name="T39" fmla="*/ 0 h 1542"/>
                <a:gd name="T40" fmla="*/ 0 w 3604"/>
                <a:gd name="T41" fmla="*/ 0 h 1542"/>
                <a:gd name="T42" fmla="*/ 0 w 3604"/>
                <a:gd name="T43" fmla="*/ 0 h 1542"/>
                <a:gd name="T44" fmla="*/ 0 w 3604"/>
                <a:gd name="T45" fmla="*/ 0 h 1542"/>
                <a:gd name="T46" fmla="*/ 0 w 3604"/>
                <a:gd name="T47" fmla="*/ 0 h 1542"/>
                <a:gd name="T48" fmla="*/ 0 w 3604"/>
                <a:gd name="T49" fmla="*/ 0 h 1542"/>
                <a:gd name="T50" fmla="*/ 0 w 3604"/>
                <a:gd name="T51" fmla="*/ 0 h 1542"/>
                <a:gd name="T52" fmla="*/ 0 w 3604"/>
                <a:gd name="T53" fmla="*/ 0 h 1542"/>
                <a:gd name="T54" fmla="*/ 0 w 3604"/>
                <a:gd name="T55" fmla="*/ 0 h 1542"/>
                <a:gd name="T56" fmla="*/ 0 w 3604"/>
                <a:gd name="T57" fmla="*/ 0 h 1542"/>
                <a:gd name="T58" fmla="*/ 0 w 3604"/>
                <a:gd name="T59" fmla="*/ 0 h 1542"/>
                <a:gd name="T60" fmla="*/ 0 w 3604"/>
                <a:gd name="T61" fmla="*/ 0 h 1542"/>
                <a:gd name="T62" fmla="*/ 0 w 3604"/>
                <a:gd name="T63" fmla="*/ 0 h 1542"/>
                <a:gd name="T64" fmla="*/ 0 w 3604"/>
                <a:gd name="T65" fmla="*/ 0 h 1542"/>
                <a:gd name="T66" fmla="*/ 0 w 3604"/>
                <a:gd name="T67" fmla="*/ 0 h 1542"/>
                <a:gd name="T68" fmla="*/ 0 w 3604"/>
                <a:gd name="T69" fmla="*/ 0 h 1542"/>
                <a:gd name="T70" fmla="*/ 0 w 3604"/>
                <a:gd name="T71" fmla="*/ 0 h 1542"/>
                <a:gd name="T72" fmla="*/ 0 w 3604"/>
                <a:gd name="T73" fmla="*/ 0 h 1542"/>
                <a:gd name="T74" fmla="*/ 0 w 3604"/>
                <a:gd name="T75" fmla="*/ 0 h 15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4"/>
                <a:gd name="T115" fmla="*/ 0 h 1542"/>
                <a:gd name="T116" fmla="*/ 3604 w 3604"/>
                <a:gd name="T117" fmla="*/ 1542 h 15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4" h="1542">
                  <a:moveTo>
                    <a:pt x="0" y="1510"/>
                  </a:moveTo>
                  <a:lnTo>
                    <a:pt x="44" y="1508"/>
                  </a:lnTo>
                  <a:lnTo>
                    <a:pt x="101" y="1508"/>
                  </a:lnTo>
                  <a:lnTo>
                    <a:pt x="168" y="1507"/>
                  </a:lnTo>
                  <a:lnTo>
                    <a:pt x="243" y="1506"/>
                  </a:lnTo>
                  <a:lnTo>
                    <a:pt x="404" y="1496"/>
                  </a:lnTo>
                  <a:lnTo>
                    <a:pt x="485" y="1486"/>
                  </a:lnTo>
                  <a:lnTo>
                    <a:pt x="564" y="1470"/>
                  </a:lnTo>
                  <a:lnTo>
                    <a:pt x="721" y="1434"/>
                  </a:lnTo>
                  <a:lnTo>
                    <a:pt x="801" y="1413"/>
                  </a:lnTo>
                  <a:lnTo>
                    <a:pt x="883" y="1389"/>
                  </a:lnTo>
                  <a:lnTo>
                    <a:pt x="966" y="1358"/>
                  </a:lnTo>
                  <a:lnTo>
                    <a:pt x="1051" y="1320"/>
                  </a:lnTo>
                  <a:lnTo>
                    <a:pt x="1138" y="1271"/>
                  </a:lnTo>
                  <a:lnTo>
                    <a:pt x="1225" y="1211"/>
                  </a:lnTo>
                  <a:lnTo>
                    <a:pt x="1268" y="1175"/>
                  </a:lnTo>
                  <a:lnTo>
                    <a:pt x="1310" y="1134"/>
                  </a:lnTo>
                  <a:lnTo>
                    <a:pt x="1390" y="1037"/>
                  </a:lnTo>
                  <a:lnTo>
                    <a:pt x="1471" y="928"/>
                  </a:lnTo>
                  <a:lnTo>
                    <a:pt x="1554" y="810"/>
                  </a:lnTo>
                  <a:lnTo>
                    <a:pt x="1646" y="692"/>
                  </a:lnTo>
                  <a:lnTo>
                    <a:pt x="1749" y="578"/>
                  </a:lnTo>
                  <a:lnTo>
                    <a:pt x="1867" y="474"/>
                  </a:lnTo>
                  <a:cubicBezTo>
                    <a:pt x="1868" y="474"/>
                    <a:pt x="1868" y="473"/>
                    <a:pt x="1869" y="473"/>
                  </a:cubicBezTo>
                  <a:lnTo>
                    <a:pt x="2006" y="387"/>
                  </a:lnTo>
                  <a:lnTo>
                    <a:pt x="2088" y="349"/>
                  </a:lnTo>
                  <a:lnTo>
                    <a:pt x="2180" y="314"/>
                  </a:lnTo>
                  <a:lnTo>
                    <a:pt x="2280" y="280"/>
                  </a:lnTo>
                  <a:lnTo>
                    <a:pt x="2389" y="249"/>
                  </a:lnTo>
                  <a:lnTo>
                    <a:pt x="2620" y="191"/>
                  </a:lnTo>
                  <a:lnTo>
                    <a:pt x="2857" y="140"/>
                  </a:lnTo>
                  <a:lnTo>
                    <a:pt x="3088" y="96"/>
                  </a:lnTo>
                  <a:lnTo>
                    <a:pt x="3198" y="76"/>
                  </a:lnTo>
                  <a:lnTo>
                    <a:pt x="3299" y="58"/>
                  </a:lnTo>
                  <a:lnTo>
                    <a:pt x="3392" y="41"/>
                  </a:lnTo>
                  <a:lnTo>
                    <a:pt x="3473" y="26"/>
                  </a:lnTo>
                  <a:lnTo>
                    <a:pt x="3542" y="12"/>
                  </a:lnTo>
                  <a:lnTo>
                    <a:pt x="3597" y="0"/>
                  </a:lnTo>
                  <a:lnTo>
                    <a:pt x="3604" y="31"/>
                  </a:lnTo>
                  <a:lnTo>
                    <a:pt x="3549" y="43"/>
                  </a:lnTo>
                  <a:lnTo>
                    <a:pt x="3478" y="57"/>
                  </a:lnTo>
                  <a:lnTo>
                    <a:pt x="3397" y="72"/>
                  </a:lnTo>
                  <a:lnTo>
                    <a:pt x="3304" y="89"/>
                  </a:lnTo>
                  <a:lnTo>
                    <a:pt x="3203" y="107"/>
                  </a:lnTo>
                  <a:lnTo>
                    <a:pt x="3094" y="127"/>
                  </a:lnTo>
                  <a:lnTo>
                    <a:pt x="2864" y="171"/>
                  </a:lnTo>
                  <a:lnTo>
                    <a:pt x="2627" y="222"/>
                  </a:lnTo>
                  <a:lnTo>
                    <a:pt x="2398" y="280"/>
                  </a:lnTo>
                  <a:lnTo>
                    <a:pt x="2290" y="311"/>
                  </a:lnTo>
                  <a:lnTo>
                    <a:pt x="2191" y="343"/>
                  </a:lnTo>
                  <a:lnTo>
                    <a:pt x="2101" y="378"/>
                  </a:lnTo>
                  <a:lnTo>
                    <a:pt x="2023" y="414"/>
                  </a:lnTo>
                  <a:lnTo>
                    <a:pt x="1886" y="500"/>
                  </a:lnTo>
                  <a:lnTo>
                    <a:pt x="1888" y="499"/>
                  </a:lnTo>
                  <a:lnTo>
                    <a:pt x="1772" y="599"/>
                  </a:lnTo>
                  <a:lnTo>
                    <a:pt x="1671" y="711"/>
                  </a:lnTo>
                  <a:lnTo>
                    <a:pt x="1581" y="829"/>
                  </a:lnTo>
                  <a:lnTo>
                    <a:pt x="1496" y="947"/>
                  </a:lnTo>
                  <a:lnTo>
                    <a:pt x="1415" y="1058"/>
                  </a:lnTo>
                  <a:lnTo>
                    <a:pt x="1333" y="1157"/>
                  </a:lnTo>
                  <a:lnTo>
                    <a:pt x="1289" y="1200"/>
                  </a:lnTo>
                  <a:lnTo>
                    <a:pt x="1244" y="1238"/>
                  </a:lnTo>
                  <a:lnTo>
                    <a:pt x="1153" y="1299"/>
                  </a:lnTo>
                  <a:lnTo>
                    <a:pt x="1064" y="1349"/>
                  </a:lnTo>
                  <a:lnTo>
                    <a:pt x="977" y="1388"/>
                  </a:lnTo>
                  <a:lnTo>
                    <a:pt x="892" y="1420"/>
                  </a:lnTo>
                  <a:lnTo>
                    <a:pt x="809" y="1444"/>
                  </a:lnTo>
                  <a:lnTo>
                    <a:pt x="728" y="1465"/>
                  </a:lnTo>
                  <a:lnTo>
                    <a:pt x="571" y="1501"/>
                  </a:lnTo>
                  <a:lnTo>
                    <a:pt x="490" y="1517"/>
                  </a:lnTo>
                  <a:lnTo>
                    <a:pt x="406" y="1528"/>
                  </a:lnTo>
                  <a:lnTo>
                    <a:pt x="244" y="1538"/>
                  </a:lnTo>
                  <a:lnTo>
                    <a:pt x="169" y="1539"/>
                  </a:lnTo>
                  <a:lnTo>
                    <a:pt x="101" y="1540"/>
                  </a:lnTo>
                  <a:lnTo>
                    <a:pt x="45" y="1540"/>
                  </a:lnTo>
                  <a:lnTo>
                    <a:pt x="1" y="1542"/>
                  </a:lnTo>
                  <a:lnTo>
                    <a:pt x="0" y="15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6"/>
            <p:cNvSpPr>
              <a:spLocks noEditPoints="1"/>
            </p:cNvSpPr>
            <p:nvPr/>
          </p:nvSpPr>
          <p:spPr bwMode="auto">
            <a:xfrm>
              <a:off x="1959" y="2063"/>
              <a:ext cx="443" cy="8"/>
            </a:xfrm>
            <a:custGeom>
              <a:avLst/>
              <a:gdLst>
                <a:gd name="T0" fmla="*/ 0 w 383"/>
                <a:gd name="T1" fmla="*/ 0 h 8"/>
                <a:gd name="T2" fmla="*/ 62920 w 383"/>
                <a:gd name="T3" fmla="*/ 0 h 8"/>
                <a:gd name="T4" fmla="*/ 62920 w 383"/>
                <a:gd name="T5" fmla="*/ 8 h 8"/>
                <a:gd name="T6" fmla="*/ 0 w 383"/>
                <a:gd name="T7" fmla="*/ 8 h 8"/>
                <a:gd name="T8" fmla="*/ 0 w 383"/>
                <a:gd name="T9" fmla="*/ 0 h 8"/>
                <a:gd name="T10" fmla="*/ 112144 w 383"/>
                <a:gd name="T11" fmla="*/ 0 h 8"/>
                <a:gd name="T12" fmla="*/ 177148 w 383"/>
                <a:gd name="T13" fmla="*/ 0 h 8"/>
                <a:gd name="T14" fmla="*/ 177148 w 383"/>
                <a:gd name="T15" fmla="*/ 8 h 8"/>
                <a:gd name="T16" fmla="*/ 112144 w 383"/>
                <a:gd name="T17" fmla="*/ 8 h 8"/>
                <a:gd name="T18" fmla="*/ 112144 w 383"/>
                <a:gd name="T19" fmla="*/ 0 h 8"/>
                <a:gd name="T20" fmla="*/ 225809 w 383"/>
                <a:gd name="T21" fmla="*/ 0 h 8"/>
                <a:gd name="T22" fmla="*/ 288531 w 383"/>
                <a:gd name="T23" fmla="*/ 0 h 8"/>
                <a:gd name="T24" fmla="*/ 288531 w 383"/>
                <a:gd name="T25" fmla="*/ 8 h 8"/>
                <a:gd name="T26" fmla="*/ 225809 w 383"/>
                <a:gd name="T27" fmla="*/ 8 h 8"/>
                <a:gd name="T28" fmla="*/ 225809 w 383"/>
                <a:gd name="T29" fmla="*/ 0 h 8"/>
                <a:gd name="T30" fmla="*/ 339114 w 383"/>
                <a:gd name="T31" fmla="*/ 0 h 8"/>
                <a:gd name="T32" fmla="*/ 404169 w 383"/>
                <a:gd name="T33" fmla="*/ 0 h 8"/>
                <a:gd name="T34" fmla="*/ 404169 w 383"/>
                <a:gd name="T35" fmla="*/ 8 h 8"/>
                <a:gd name="T36" fmla="*/ 339114 w 383"/>
                <a:gd name="T37" fmla="*/ 8 h 8"/>
                <a:gd name="T38" fmla="*/ 339114 w 383"/>
                <a:gd name="T39" fmla="*/ 0 h 8"/>
                <a:gd name="T40" fmla="*/ 452324 w 383"/>
                <a:gd name="T41" fmla="*/ 0 h 8"/>
                <a:gd name="T42" fmla="*/ 516169 w 383"/>
                <a:gd name="T43" fmla="*/ 0 h 8"/>
                <a:gd name="T44" fmla="*/ 516169 w 383"/>
                <a:gd name="T45" fmla="*/ 8 h 8"/>
                <a:gd name="T46" fmla="*/ 452324 w 383"/>
                <a:gd name="T47" fmla="*/ 8 h 8"/>
                <a:gd name="T48" fmla="*/ 452324 w 383"/>
                <a:gd name="T49" fmla="*/ 0 h 8"/>
                <a:gd name="T50" fmla="*/ 565585 w 383"/>
                <a:gd name="T51" fmla="*/ 0 h 8"/>
                <a:gd name="T52" fmla="*/ 628017 w 383"/>
                <a:gd name="T53" fmla="*/ 0 h 8"/>
                <a:gd name="T54" fmla="*/ 628017 w 383"/>
                <a:gd name="T55" fmla="*/ 8 h 8"/>
                <a:gd name="T56" fmla="*/ 565585 w 383"/>
                <a:gd name="T57" fmla="*/ 8 h 8"/>
                <a:gd name="T58" fmla="*/ 565585 w 383"/>
                <a:gd name="T59" fmla="*/ 0 h 8"/>
                <a:gd name="T60" fmla="*/ 675152 w 383"/>
                <a:gd name="T61" fmla="*/ 0 h 8"/>
                <a:gd name="T62" fmla="*/ 740163 w 383"/>
                <a:gd name="T63" fmla="*/ 0 h 8"/>
                <a:gd name="T64" fmla="*/ 740163 w 383"/>
                <a:gd name="T65" fmla="*/ 8 h 8"/>
                <a:gd name="T66" fmla="*/ 675152 w 383"/>
                <a:gd name="T67" fmla="*/ 8 h 8"/>
                <a:gd name="T68" fmla="*/ 675152 w 383"/>
                <a:gd name="T69" fmla="*/ 0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3"/>
                <a:gd name="T106" fmla="*/ 0 h 8"/>
                <a:gd name="T107" fmla="*/ 383 w 383"/>
                <a:gd name="T108" fmla="*/ 8 h 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3" h="8">
                  <a:moveTo>
                    <a:pt x="0" y="0"/>
                  </a:move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8" y="0"/>
                  </a:moveTo>
                  <a:lnTo>
                    <a:pt x="92" y="0"/>
                  </a:lnTo>
                  <a:lnTo>
                    <a:pt x="92" y="8"/>
                  </a:lnTo>
                  <a:lnTo>
                    <a:pt x="58" y="8"/>
                  </a:lnTo>
                  <a:lnTo>
                    <a:pt x="58" y="0"/>
                  </a:lnTo>
                  <a:close/>
                  <a:moveTo>
                    <a:pt x="117" y="0"/>
                  </a:moveTo>
                  <a:lnTo>
                    <a:pt x="150" y="0"/>
                  </a:lnTo>
                  <a:lnTo>
                    <a:pt x="150" y="8"/>
                  </a:lnTo>
                  <a:lnTo>
                    <a:pt x="117" y="8"/>
                  </a:lnTo>
                  <a:lnTo>
                    <a:pt x="117" y="0"/>
                  </a:lnTo>
                  <a:close/>
                  <a:moveTo>
                    <a:pt x="175" y="0"/>
                  </a:moveTo>
                  <a:lnTo>
                    <a:pt x="208" y="0"/>
                  </a:lnTo>
                  <a:lnTo>
                    <a:pt x="208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33" y="0"/>
                  </a:moveTo>
                  <a:lnTo>
                    <a:pt x="266" y="0"/>
                  </a:lnTo>
                  <a:lnTo>
                    <a:pt x="266" y="8"/>
                  </a:lnTo>
                  <a:lnTo>
                    <a:pt x="233" y="8"/>
                  </a:lnTo>
                  <a:lnTo>
                    <a:pt x="233" y="0"/>
                  </a:lnTo>
                  <a:close/>
                  <a:moveTo>
                    <a:pt x="291" y="0"/>
                  </a:moveTo>
                  <a:lnTo>
                    <a:pt x="324" y="0"/>
                  </a:lnTo>
                  <a:lnTo>
                    <a:pt x="324" y="8"/>
                  </a:lnTo>
                  <a:lnTo>
                    <a:pt x="291" y="8"/>
                  </a:lnTo>
                  <a:lnTo>
                    <a:pt x="291" y="0"/>
                  </a:lnTo>
                  <a:close/>
                  <a:moveTo>
                    <a:pt x="349" y="0"/>
                  </a:moveTo>
                  <a:lnTo>
                    <a:pt x="383" y="0"/>
                  </a:lnTo>
                  <a:lnTo>
                    <a:pt x="383" y="8"/>
                  </a:lnTo>
                  <a:lnTo>
                    <a:pt x="349" y="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47"/>
            <p:cNvSpPr>
              <a:spLocks noChangeArrowheads="1"/>
            </p:cNvSpPr>
            <p:nvPr/>
          </p:nvSpPr>
          <p:spPr bwMode="auto">
            <a:xfrm>
              <a:off x="2402" y="2059"/>
              <a:ext cx="8" cy="30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2192" y="2366"/>
              <a:ext cx="4" cy="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53"/>
          <p:cNvGrpSpPr>
            <a:grpSpLocks/>
          </p:cNvGrpSpPr>
          <p:nvPr/>
        </p:nvGrpSpPr>
        <p:grpSpPr bwMode="auto">
          <a:xfrm>
            <a:off x="3001962" y="3312416"/>
            <a:ext cx="1112838" cy="1020397"/>
            <a:chOff x="1957" y="1722"/>
            <a:chExt cx="1023" cy="740"/>
          </a:xfrm>
        </p:grpSpPr>
        <p:sp>
          <p:nvSpPr>
            <p:cNvPr id="8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57" y="1722"/>
              <a:ext cx="1023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9"/>
            <p:cNvSpPr>
              <a:spLocks noEditPoints="1"/>
            </p:cNvSpPr>
            <p:nvPr/>
          </p:nvSpPr>
          <p:spPr bwMode="auto">
            <a:xfrm>
              <a:off x="1959" y="1724"/>
              <a:ext cx="1019" cy="657"/>
            </a:xfrm>
            <a:custGeom>
              <a:avLst/>
              <a:gdLst>
                <a:gd name="T0" fmla="*/ 0 w 1019"/>
                <a:gd name="T1" fmla="*/ 0 h 657"/>
                <a:gd name="T2" fmla="*/ 1019 w 1019"/>
                <a:gd name="T3" fmla="*/ 0 h 657"/>
                <a:gd name="T4" fmla="*/ 1019 w 1019"/>
                <a:gd name="T5" fmla="*/ 657 h 657"/>
                <a:gd name="T6" fmla="*/ 0 w 1019"/>
                <a:gd name="T7" fmla="*/ 657 h 657"/>
                <a:gd name="T8" fmla="*/ 0 w 1019"/>
                <a:gd name="T9" fmla="*/ 0 h 657"/>
                <a:gd name="T10" fmla="*/ 8 w 1019"/>
                <a:gd name="T11" fmla="*/ 653 h 657"/>
                <a:gd name="T12" fmla="*/ 4 w 1019"/>
                <a:gd name="T13" fmla="*/ 649 h 657"/>
                <a:gd name="T14" fmla="*/ 1015 w 1019"/>
                <a:gd name="T15" fmla="*/ 649 h 657"/>
                <a:gd name="T16" fmla="*/ 1011 w 1019"/>
                <a:gd name="T17" fmla="*/ 653 h 657"/>
                <a:gd name="T18" fmla="*/ 1011 w 1019"/>
                <a:gd name="T19" fmla="*/ 4 h 657"/>
                <a:gd name="T20" fmla="*/ 1015 w 1019"/>
                <a:gd name="T21" fmla="*/ 8 h 657"/>
                <a:gd name="T22" fmla="*/ 4 w 1019"/>
                <a:gd name="T23" fmla="*/ 8 h 657"/>
                <a:gd name="T24" fmla="*/ 8 w 1019"/>
                <a:gd name="T25" fmla="*/ 4 h 657"/>
                <a:gd name="T26" fmla="*/ 8 w 1019"/>
                <a:gd name="T27" fmla="*/ 653 h 6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9"/>
                <a:gd name="T43" fmla="*/ 0 h 657"/>
                <a:gd name="T44" fmla="*/ 1019 w 1019"/>
                <a:gd name="T45" fmla="*/ 657 h 6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9" h="657">
                  <a:moveTo>
                    <a:pt x="0" y="0"/>
                  </a:moveTo>
                  <a:lnTo>
                    <a:pt x="1019" y="0"/>
                  </a:lnTo>
                  <a:lnTo>
                    <a:pt x="1019" y="657"/>
                  </a:lnTo>
                  <a:lnTo>
                    <a:pt x="0" y="657"/>
                  </a:lnTo>
                  <a:lnTo>
                    <a:pt x="0" y="0"/>
                  </a:lnTo>
                  <a:close/>
                  <a:moveTo>
                    <a:pt x="8" y="653"/>
                  </a:moveTo>
                  <a:lnTo>
                    <a:pt x="4" y="649"/>
                  </a:lnTo>
                  <a:lnTo>
                    <a:pt x="1015" y="649"/>
                  </a:lnTo>
                  <a:lnTo>
                    <a:pt x="1011" y="653"/>
                  </a:lnTo>
                  <a:lnTo>
                    <a:pt x="1011" y="4"/>
                  </a:lnTo>
                  <a:lnTo>
                    <a:pt x="1015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6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>
              <a:off x="2015" y="2196"/>
              <a:ext cx="13" cy="17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1"/>
            <p:cNvSpPr>
              <a:spLocks noEditPoints="1"/>
            </p:cNvSpPr>
            <p:nvPr/>
          </p:nvSpPr>
          <p:spPr bwMode="auto">
            <a:xfrm>
              <a:off x="2013" y="2194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2017" y="2132"/>
              <a:ext cx="9" cy="14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auto">
            <a:xfrm>
              <a:off x="2144" y="2192"/>
              <a:ext cx="13" cy="16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4"/>
            <p:cNvSpPr>
              <a:spLocks noEditPoints="1"/>
            </p:cNvSpPr>
            <p:nvPr/>
          </p:nvSpPr>
          <p:spPr bwMode="auto">
            <a:xfrm>
              <a:off x="2142" y="2190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2146" y="2136"/>
              <a:ext cx="9" cy="1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2456" y="1984"/>
              <a:ext cx="17" cy="17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7"/>
            <p:cNvSpPr>
              <a:spLocks noEditPoints="1"/>
            </p:cNvSpPr>
            <p:nvPr/>
          </p:nvSpPr>
          <p:spPr bwMode="auto">
            <a:xfrm>
              <a:off x="2454" y="1982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2458" y="1936"/>
              <a:ext cx="8" cy="1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2776" y="1843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0"/>
            <p:cNvSpPr>
              <a:spLocks noEditPoints="1"/>
            </p:cNvSpPr>
            <p:nvPr/>
          </p:nvSpPr>
          <p:spPr bwMode="auto">
            <a:xfrm>
              <a:off x="2774" y="1840"/>
              <a:ext cx="21" cy="22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1"/>
            <p:cNvSpPr>
              <a:spLocks noChangeArrowheads="1"/>
            </p:cNvSpPr>
            <p:nvPr/>
          </p:nvSpPr>
          <p:spPr bwMode="auto">
            <a:xfrm>
              <a:off x="2782" y="1757"/>
              <a:ext cx="9" cy="17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42"/>
            <p:cNvSpPr>
              <a:spLocks/>
            </p:cNvSpPr>
            <p:nvPr/>
          </p:nvSpPr>
          <p:spPr bwMode="auto">
            <a:xfrm>
              <a:off x="2622" y="1897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3"/>
            <p:cNvSpPr>
              <a:spLocks noEditPoints="1"/>
            </p:cNvSpPr>
            <p:nvPr/>
          </p:nvSpPr>
          <p:spPr bwMode="auto">
            <a:xfrm>
              <a:off x="2620" y="1895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44"/>
            <p:cNvSpPr>
              <a:spLocks noChangeArrowheads="1"/>
            </p:cNvSpPr>
            <p:nvPr/>
          </p:nvSpPr>
          <p:spPr bwMode="auto">
            <a:xfrm>
              <a:off x="2624" y="1832"/>
              <a:ext cx="9" cy="14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45"/>
            <p:cNvSpPr>
              <a:spLocks/>
            </p:cNvSpPr>
            <p:nvPr/>
          </p:nvSpPr>
          <p:spPr bwMode="auto">
            <a:xfrm>
              <a:off x="2009" y="1820"/>
              <a:ext cx="937" cy="401"/>
            </a:xfrm>
            <a:custGeom>
              <a:avLst/>
              <a:gdLst>
                <a:gd name="T0" fmla="*/ 0 w 3604"/>
                <a:gd name="T1" fmla="*/ 0 h 1542"/>
                <a:gd name="T2" fmla="*/ 0 w 3604"/>
                <a:gd name="T3" fmla="*/ 0 h 1542"/>
                <a:gd name="T4" fmla="*/ 0 w 3604"/>
                <a:gd name="T5" fmla="*/ 0 h 1542"/>
                <a:gd name="T6" fmla="*/ 0 w 3604"/>
                <a:gd name="T7" fmla="*/ 0 h 1542"/>
                <a:gd name="T8" fmla="*/ 0 w 3604"/>
                <a:gd name="T9" fmla="*/ 0 h 1542"/>
                <a:gd name="T10" fmla="*/ 0 w 3604"/>
                <a:gd name="T11" fmla="*/ 0 h 1542"/>
                <a:gd name="T12" fmla="*/ 0 w 3604"/>
                <a:gd name="T13" fmla="*/ 0 h 1542"/>
                <a:gd name="T14" fmla="*/ 0 w 3604"/>
                <a:gd name="T15" fmla="*/ 0 h 1542"/>
                <a:gd name="T16" fmla="*/ 0 w 3604"/>
                <a:gd name="T17" fmla="*/ 0 h 1542"/>
                <a:gd name="T18" fmla="*/ 0 w 3604"/>
                <a:gd name="T19" fmla="*/ 0 h 1542"/>
                <a:gd name="T20" fmla="*/ 0 w 3604"/>
                <a:gd name="T21" fmla="*/ 0 h 1542"/>
                <a:gd name="T22" fmla="*/ 0 w 3604"/>
                <a:gd name="T23" fmla="*/ 0 h 1542"/>
                <a:gd name="T24" fmla="*/ 0 w 3604"/>
                <a:gd name="T25" fmla="*/ 0 h 1542"/>
                <a:gd name="T26" fmla="*/ 0 w 3604"/>
                <a:gd name="T27" fmla="*/ 0 h 1542"/>
                <a:gd name="T28" fmla="*/ 0 w 3604"/>
                <a:gd name="T29" fmla="*/ 0 h 1542"/>
                <a:gd name="T30" fmla="*/ 0 w 3604"/>
                <a:gd name="T31" fmla="*/ 0 h 1542"/>
                <a:gd name="T32" fmla="*/ 0 w 3604"/>
                <a:gd name="T33" fmla="*/ 0 h 1542"/>
                <a:gd name="T34" fmla="*/ 0 w 3604"/>
                <a:gd name="T35" fmla="*/ 0 h 1542"/>
                <a:gd name="T36" fmla="*/ 0 w 3604"/>
                <a:gd name="T37" fmla="*/ 0 h 1542"/>
                <a:gd name="T38" fmla="*/ 0 w 3604"/>
                <a:gd name="T39" fmla="*/ 0 h 1542"/>
                <a:gd name="T40" fmla="*/ 0 w 3604"/>
                <a:gd name="T41" fmla="*/ 0 h 1542"/>
                <a:gd name="T42" fmla="*/ 0 w 3604"/>
                <a:gd name="T43" fmla="*/ 0 h 1542"/>
                <a:gd name="T44" fmla="*/ 0 w 3604"/>
                <a:gd name="T45" fmla="*/ 0 h 1542"/>
                <a:gd name="T46" fmla="*/ 0 w 3604"/>
                <a:gd name="T47" fmla="*/ 0 h 1542"/>
                <a:gd name="T48" fmla="*/ 0 w 3604"/>
                <a:gd name="T49" fmla="*/ 0 h 1542"/>
                <a:gd name="T50" fmla="*/ 0 w 3604"/>
                <a:gd name="T51" fmla="*/ 0 h 1542"/>
                <a:gd name="T52" fmla="*/ 0 w 3604"/>
                <a:gd name="T53" fmla="*/ 0 h 1542"/>
                <a:gd name="T54" fmla="*/ 0 w 3604"/>
                <a:gd name="T55" fmla="*/ 0 h 1542"/>
                <a:gd name="T56" fmla="*/ 0 w 3604"/>
                <a:gd name="T57" fmla="*/ 0 h 1542"/>
                <a:gd name="T58" fmla="*/ 0 w 3604"/>
                <a:gd name="T59" fmla="*/ 0 h 1542"/>
                <a:gd name="T60" fmla="*/ 0 w 3604"/>
                <a:gd name="T61" fmla="*/ 0 h 1542"/>
                <a:gd name="T62" fmla="*/ 0 w 3604"/>
                <a:gd name="T63" fmla="*/ 0 h 1542"/>
                <a:gd name="T64" fmla="*/ 0 w 3604"/>
                <a:gd name="T65" fmla="*/ 0 h 1542"/>
                <a:gd name="T66" fmla="*/ 0 w 3604"/>
                <a:gd name="T67" fmla="*/ 0 h 1542"/>
                <a:gd name="T68" fmla="*/ 0 w 3604"/>
                <a:gd name="T69" fmla="*/ 0 h 1542"/>
                <a:gd name="T70" fmla="*/ 0 w 3604"/>
                <a:gd name="T71" fmla="*/ 0 h 1542"/>
                <a:gd name="T72" fmla="*/ 0 w 3604"/>
                <a:gd name="T73" fmla="*/ 0 h 1542"/>
                <a:gd name="T74" fmla="*/ 0 w 3604"/>
                <a:gd name="T75" fmla="*/ 0 h 15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4"/>
                <a:gd name="T115" fmla="*/ 0 h 1542"/>
                <a:gd name="T116" fmla="*/ 3604 w 3604"/>
                <a:gd name="T117" fmla="*/ 1542 h 15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4" h="1542">
                  <a:moveTo>
                    <a:pt x="0" y="1510"/>
                  </a:moveTo>
                  <a:lnTo>
                    <a:pt x="44" y="1508"/>
                  </a:lnTo>
                  <a:lnTo>
                    <a:pt x="101" y="1508"/>
                  </a:lnTo>
                  <a:lnTo>
                    <a:pt x="168" y="1507"/>
                  </a:lnTo>
                  <a:lnTo>
                    <a:pt x="243" y="1506"/>
                  </a:lnTo>
                  <a:lnTo>
                    <a:pt x="404" y="1496"/>
                  </a:lnTo>
                  <a:lnTo>
                    <a:pt x="485" y="1486"/>
                  </a:lnTo>
                  <a:lnTo>
                    <a:pt x="564" y="1470"/>
                  </a:lnTo>
                  <a:lnTo>
                    <a:pt x="721" y="1434"/>
                  </a:lnTo>
                  <a:lnTo>
                    <a:pt x="801" y="1413"/>
                  </a:lnTo>
                  <a:lnTo>
                    <a:pt x="883" y="1389"/>
                  </a:lnTo>
                  <a:lnTo>
                    <a:pt x="966" y="1358"/>
                  </a:lnTo>
                  <a:lnTo>
                    <a:pt x="1051" y="1320"/>
                  </a:lnTo>
                  <a:lnTo>
                    <a:pt x="1138" y="1271"/>
                  </a:lnTo>
                  <a:lnTo>
                    <a:pt x="1225" y="1211"/>
                  </a:lnTo>
                  <a:lnTo>
                    <a:pt x="1268" y="1175"/>
                  </a:lnTo>
                  <a:lnTo>
                    <a:pt x="1310" y="1134"/>
                  </a:lnTo>
                  <a:lnTo>
                    <a:pt x="1390" y="1037"/>
                  </a:lnTo>
                  <a:lnTo>
                    <a:pt x="1471" y="928"/>
                  </a:lnTo>
                  <a:lnTo>
                    <a:pt x="1554" y="810"/>
                  </a:lnTo>
                  <a:lnTo>
                    <a:pt x="1646" y="692"/>
                  </a:lnTo>
                  <a:lnTo>
                    <a:pt x="1749" y="578"/>
                  </a:lnTo>
                  <a:lnTo>
                    <a:pt x="1867" y="474"/>
                  </a:lnTo>
                  <a:cubicBezTo>
                    <a:pt x="1868" y="474"/>
                    <a:pt x="1868" y="473"/>
                    <a:pt x="1869" y="473"/>
                  </a:cubicBezTo>
                  <a:lnTo>
                    <a:pt x="2006" y="387"/>
                  </a:lnTo>
                  <a:lnTo>
                    <a:pt x="2088" y="349"/>
                  </a:lnTo>
                  <a:lnTo>
                    <a:pt x="2180" y="314"/>
                  </a:lnTo>
                  <a:lnTo>
                    <a:pt x="2280" y="280"/>
                  </a:lnTo>
                  <a:lnTo>
                    <a:pt x="2389" y="249"/>
                  </a:lnTo>
                  <a:lnTo>
                    <a:pt x="2620" y="191"/>
                  </a:lnTo>
                  <a:lnTo>
                    <a:pt x="2857" y="140"/>
                  </a:lnTo>
                  <a:lnTo>
                    <a:pt x="3088" y="96"/>
                  </a:lnTo>
                  <a:lnTo>
                    <a:pt x="3198" y="76"/>
                  </a:lnTo>
                  <a:lnTo>
                    <a:pt x="3299" y="58"/>
                  </a:lnTo>
                  <a:lnTo>
                    <a:pt x="3392" y="41"/>
                  </a:lnTo>
                  <a:lnTo>
                    <a:pt x="3473" y="26"/>
                  </a:lnTo>
                  <a:lnTo>
                    <a:pt x="3542" y="12"/>
                  </a:lnTo>
                  <a:lnTo>
                    <a:pt x="3597" y="0"/>
                  </a:lnTo>
                  <a:lnTo>
                    <a:pt x="3604" y="31"/>
                  </a:lnTo>
                  <a:lnTo>
                    <a:pt x="3549" y="43"/>
                  </a:lnTo>
                  <a:lnTo>
                    <a:pt x="3478" y="57"/>
                  </a:lnTo>
                  <a:lnTo>
                    <a:pt x="3397" y="72"/>
                  </a:lnTo>
                  <a:lnTo>
                    <a:pt x="3304" y="89"/>
                  </a:lnTo>
                  <a:lnTo>
                    <a:pt x="3203" y="107"/>
                  </a:lnTo>
                  <a:lnTo>
                    <a:pt x="3094" y="127"/>
                  </a:lnTo>
                  <a:lnTo>
                    <a:pt x="2864" y="171"/>
                  </a:lnTo>
                  <a:lnTo>
                    <a:pt x="2627" y="222"/>
                  </a:lnTo>
                  <a:lnTo>
                    <a:pt x="2398" y="280"/>
                  </a:lnTo>
                  <a:lnTo>
                    <a:pt x="2290" y="311"/>
                  </a:lnTo>
                  <a:lnTo>
                    <a:pt x="2191" y="343"/>
                  </a:lnTo>
                  <a:lnTo>
                    <a:pt x="2101" y="378"/>
                  </a:lnTo>
                  <a:lnTo>
                    <a:pt x="2023" y="414"/>
                  </a:lnTo>
                  <a:lnTo>
                    <a:pt x="1886" y="500"/>
                  </a:lnTo>
                  <a:lnTo>
                    <a:pt x="1888" y="499"/>
                  </a:lnTo>
                  <a:lnTo>
                    <a:pt x="1772" y="599"/>
                  </a:lnTo>
                  <a:lnTo>
                    <a:pt x="1671" y="711"/>
                  </a:lnTo>
                  <a:lnTo>
                    <a:pt x="1581" y="829"/>
                  </a:lnTo>
                  <a:lnTo>
                    <a:pt x="1496" y="947"/>
                  </a:lnTo>
                  <a:lnTo>
                    <a:pt x="1415" y="1058"/>
                  </a:lnTo>
                  <a:lnTo>
                    <a:pt x="1333" y="1157"/>
                  </a:lnTo>
                  <a:lnTo>
                    <a:pt x="1289" y="1200"/>
                  </a:lnTo>
                  <a:lnTo>
                    <a:pt x="1244" y="1238"/>
                  </a:lnTo>
                  <a:lnTo>
                    <a:pt x="1153" y="1299"/>
                  </a:lnTo>
                  <a:lnTo>
                    <a:pt x="1064" y="1349"/>
                  </a:lnTo>
                  <a:lnTo>
                    <a:pt x="977" y="1388"/>
                  </a:lnTo>
                  <a:lnTo>
                    <a:pt x="892" y="1420"/>
                  </a:lnTo>
                  <a:lnTo>
                    <a:pt x="809" y="1444"/>
                  </a:lnTo>
                  <a:lnTo>
                    <a:pt x="728" y="1465"/>
                  </a:lnTo>
                  <a:lnTo>
                    <a:pt x="571" y="1501"/>
                  </a:lnTo>
                  <a:lnTo>
                    <a:pt x="490" y="1517"/>
                  </a:lnTo>
                  <a:lnTo>
                    <a:pt x="406" y="1528"/>
                  </a:lnTo>
                  <a:lnTo>
                    <a:pt x="244" y="1538"/>
                  </a:lnTo>
                  <a:lnTo>
                    <a:pt x="169" y="1539"/>
                  </a:lnTo>
                  <a:lnTo>
                    <a:pt x="101" y="1540"/>
                  </a:lnTo>
                  <a:lnTo>
                    <a:pt x="45" y="1540"/>
                  </a:lnTo>
                  <a:lnTo>
                    <a:pt x="1" y="1542"/>
                  </a:lnTo>
                  <a:lnTo>
                    <a:pt x="0" y="15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6"/>
            <p:cNvSpPr>
              <a:spLocks noEditPoints="1"/>
            </p:cNvSpPr>
            <p:nvPr/>
          </p:nvSpPr>
          <p:spPr bwMode="auto">
            <a:xfrm>
              <a:off x="1959" y="2063"/>
              <a:ext cx="443" cy="8"/>
            </a:xfrm>
            <a:custGeom>
              <a:avLst/>
              <a:gdLst>
                <a:gd name="T0" fmla="*/ 0 w 383"/>
                <a:gd name="T1" fmla="*/ 0 h 8"/>
                <a:gd name="T2" fmla="*/ 62920 w 383"/>
                <a:gd name="T3" fmla="*/ 0 h 8"/>
                <a:gd name="T4" fmla="*/ 62920 w 383"/>
                <a:gd name="T5" fmla="*/ 8 h 8"/>
                <a:gd name="T6" fmla="*/ 0 w 383"/>
                <a:gd name="T7" fmla="*/ 8 h 8"/>
                <a:gd name="T8" fmla="*/ 0 w 383"/>
                <a:gd name="T9" fmla="*/ 0 h 8"/>
                <a:gd name="T10" fmla="*/ 112144 w 383"/>
                <a:gd name="T11" fmla="*/ 0 h 8"/>
                <a:gd name="T12" fmla="*/ 177148 w 383"/>
                <a:gd name="T13" fmla="*/ 0 h 8"/>
                <a:gd name="T14" fmla="*/ 177148 w 383"/>
                <a:gd name="T15" fmla="*/ 8 h 8"/>
                <a:gd name="T16" fmla="*/ 112144 w 383"/>
                <a:gd name="T17" fmla="*/ 8 h 8"/>
                <a:gd name="T18" fmla="*/ 112144 w 383"/>
                <a:gd name="T19" fmla="*/ 0 h 8"/>
                <a:gd name="T20" fmla="*/ 225809 w 383"/>
                <a:gd name="T21" fmla="*/ 0 h 8"/>
                <a:gd name="T22" fmla="*/ 288531 w 383"/>
                <a:gd name="T23" fmla="*/ 0 h 8"/>
                <a:gd name="T24" fmla="*/ 288531 w 383"/>
                <a:gd name="T25" fmla="*/ 8 h 8"/>
                <a:gd name="T26" fmla="*/ 225809 w 383"/>
                <a:gd name="T27" fmla="*/ 8 h 8"/>
                <a:gd name="T28" fmla="*/ 225809 w 383"/>
                <a:gd name="T29" fmla="*/ 0 h 8"/>
                <a:gd name="T30" fmla="*/ 339114 w 383"/>
                <a:gd name="T31" fmla="*/ 0 h 8"/>
                <a:gd name="T32" fmla="*/ 404169 w 383"/>
                <a:gd name="T33" fmla="*/ 0 h 8"/>
                <a:gd name="T34" fmla="*/ 404169 w 383"/>
                <a:gd name="T35" fmla="*/ 8 h 8"/>
                <a:gd name="T36" fmla="*/ 339114 w 383"/>
                <a:gd name="T37" fmla="*/ 8 h 8"/>
                <a:gd name="T38" fmla="*/ 339114 w 383"/>
                <a:gd name="T39" fmla="*/ 0 h 8"/>
                <a:gd name="T40" fmla="*/ 452324 w 383"/>
                <a:gd name="T41" fmla="*/ 0 h 8"/>
                <a:gd name="T42" fmla="*/ 516169 w 383"/>
                <a:gd name="T43" fmla="*/ 0 h 8"/>
                <a:gd name="T44" fmla="*/ 516169 w 383"/>
                <a:gd name="T45" fmla="*/ 8 h 8"/>
                <a:gd name="T46" fmla="*/ 452324 w 383"/>
                <a:gd name="T47" fmla="*/ 8 h 8"/>
                <a:gd name="T48" fmla="*/ 452324 w 383"/>
                <a:gd name="T49" fmla="*/ 0 h 8"/>
                <a:gd name="T50" fmla="*/ 565585 w 383"/>
                <a:gd name="T51" fmla="*/ 0 h 8"/>
                <a:gd name="T52" fmla="*/ 628017 w 383"/>
                <a:gd name="T53" fmla="*/ 0 h 8"/>
                <a:gd name="T54" fmla="*/ 628017 w 383"/>
                <a:gd name="T55" fmla="*/ 8 h 8"/>
                <a:gd name="T56" fmla="*/ 565585 w 383"/>
                <a:gd name="T57" fmla="*/ 8 h 8"/>
                <a:gd name="T58" fmla="*/ 565585 w 383"/>
                <a:gd name="T59" fmla="*/ 0 h 8"/>
                <a:gd name="T60" fmla="*/ 675152 w 383"/>
                <a:gd name="T61" fmla="*/ 0 h 8"/>
                <a:gd name="T62" fmla="*/ 740163 w 383"/>
                <a:gd name="T63" fmla="*/ 0 h 8"/>
                <a:gd name="T64" fmla="*/ 740163 w 383"/>
                <a:gd name="T65" fmla="*/ 8 h 8"/>
                <a:gd name="T66" fmla="*/ 675152 w 383"/>
                <a:gd name="T67" fmla="*/ 8 h 8"/>
                <a:gd name="T68" fmla="*/ 675152 w 383"/>
                <a:gd name="T69" fmla="*/ 0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3"/>
                <a:gd name="T106" fmla="*/ 0 h 8"/>
                <a:gd name="T107" fmla="*/ 383 w 383"/>
                <a:gd name="T108" fmla="*/ 8 h 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3" h="8">
                  <a:moveTo>
                    <a:pt x="0" y="0"/>
                  </a:move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8" y="0"/>
                  </a:moveTo>
                  <a:lnTo>
                    <a:pt x="92" y="0"/>
                  </a:lnTo>
                  <a:lnTo>
                    <a:pt x="92" y="8"/>
                  </a:lnTo>
                  <a:lnTo>
                    <a:pt x="58" y="8"/>
                  </a:lnTo>
                  <a:lnTo>
                    <a:pt x="58" y="0"/>
                  </a:lnTo>
                  <a:close/>
                  <a:moveTo>
                    <a:pt x="117" y="0"/>
                  </a:moveTo>
                  <a:lnTo>
                    <a:pt x="150" y="0"/>
                  </a:lnTo>
                  <a:lnTo>
                    <a:pt x="150" y="8"/>
                  </a:lnTo>
                  <a:lnTo>
                    <a:pt x="117" y="8"/>
                  </a:lnTo>
                  <a:lnTo>
                    <a:pt x="117" y="0"/>
                  </a:lnTo>
                  <a:close/>
                  <a:moveTo>
                    <a:pt x="175" y="0"/>
                  </a:moveTo>
                  <a:lnTo>
                    <a:pt x="208" y="0"/>
                  </a:lnTo>
                  <a:lnTo>
                    <a:pt x="208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33" y="0"/>
                  </a:moveTo>
                  <a:lnTo>
                    <a:pt x="266" y="0"/>
                  </a:lnTo>
                  <a:lnTo>
                    <a:pt x="266" y="8"/>
                  </a:lnTo>
                  <a:lnTo>
                    <a:pt x="233" y="8"/>
                  </a:lnTo>
                  <a:lnTo>
                    <a:pt x="233" y="0"/>
                  </a:lnTo>
                  <a:close/>
                  <a:moveTo>
                    <a:pt x="291" y="0"/>
                  </a:moveTo>
                  <a:lnTo>
                    <a:pt x="324" y="0"/>
                  </a:lnTo>
                  <a:lnTo>
                    <a:pt x="324" y="8"/>
                  </a:lnTo>
                  <a:lnTo>
                    <a:pt x="291" y="8"/>
                  </a:lnTo>
                  <a:lnTo>
                    <a:pt x="291" y="0"/>
                  </a:lnTo>
                  <a:close/>
                  <a:moveTo>
                    <a:pt x="349" y="0"/>
                  </a:moveTo>
                  <a:lnTo>
                    <a:pt x="383" y="0"/>
                  </a:lnTo>
                  <a:lnTo>
                    <a:pt x="383" y="8"/>
                  </a:lnTo>
                  <a:lnTo>
                    <a:pt x="349" y="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47"/>
            <p:cNvSpPr>
              <a:spLocks noChangeArrowheads="1"/>
            </p:cNvSpPr>
            <p:nvPr/>
          </p:nvSpPr>
          <p:spPr bwMode="auto">
            <a:xfrm>
              <a:off x="2402" y="2059"/>
              <a:ext cx="8" cy="30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52"/>
            <p:cNvSpPr>
              <a:spLocks noChangeArrowheads="1"/>
            </p:cNvSpPr>
            <p:nvPr/>
          </p:nvSpPr>
          <p:spPr bwMode="auto">
            <a:xfrm>
              <a:off x="2192" y="2366"/>
              <a:ext cx="4" cy="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53"/>
          <p:cNvGrpSpPr>
            <a:grpSpLocks/>
          </p:cNvGrpSpPr>
          <p:nvPr/>
        </p:nvGrpSpPr>
        <p:grpSpPr bwMode="auto">
          <a:xfrm>
            <a:off x="3244850" y="3369566"/>
            <a:ext cx="1112838" cy="1020397"/>
            <a:chOff x="1957" y="1722"/>
            <a:chExt cx="1023" cy="740"/>
          </a:xfrm>
        </p:grpSpPr>
        <p:sp>
          <p:nvSpPr>
            <p:cNvPr id="110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57" y="1722"/>
              <a:ext cx="1023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9"/>
            <p:cNvSpPr>
              <a:spLocks noEditPoints="1"/>
            </p:cNvSpPr>
            <p:nvPr/>
          </p:nvSpPr>
          <p:spPr bwMode="auto">
            <a:xfrm>
              <a:off x="1959" y="1724"/>
              <a:ext cx="1019" cy="657"/>
            </a:xfrm>
            <a:custGeom>
              <a:avLst/>
              <a:gdLst>
                <a:gd name="T0" fmla="*/ 0 w 1019"/>
                <a:gd name="T1" fmla="*/ 0 h 657"/>
                <a:gd name="T2" fmla="*/ 1019 w 1019"/>
                <a:gd name="T3" fmla="*/ 0 h 657"/>
                <a:gd name="T4" fmla="*/ 1019 w 1019"/>
                <a:gd name="T5" fmla="*/ 657 h 657"/>
                <a:gd name="T6" fmla="*/ 0 w 1019"/>
                <a:gd name="T7" fmla="*/ 657 h 657"/>
                <a:gd name="T8" fmla="*/ 0 w 1019"/>
                <a:gd name="T9" fmla="*/ 0 h 657"/>
                <a:gd name="T10" fmla="*/ 8 w 1019"/>
                <a:gd name="T11" fmla="*/ 653 h 657"/>
                <a:gd name="T12" fmla="*/ 4 w 1019"/>
                <a:gd name="T13" fmla="*/ 649 h 657"/>
                <a:gd name="T14" fmla="*/ 1015 w 1019"/>
                <a:gd name="T15" fmla="*/ 649 h 657"/>
                <a:gd name="T16" fmla="*/ 1011 w 1019"/>
                <a:gd name="T17" fmla="*/ 653 h 657"/>
                <a:gd name="T18" fmla="*/ 1011 w 1019"/>
                <a:gd name="T19" fmla="*/ 4 h 657"/>
                <a:gd name="T20" fmla="*/ 1015 w 1019"/>
                <a:gd name="T21" fmla="*/ 8 h 657"/>
                <a:gd name="T22" fmla="*/ 4 w 1019"/>
                <a:gd name="T23" fmla="*/ 8 h 657"/>
                <a:gd name="T24" fmla="*/ 8 w 1019"/>
                <a:gd name="T25" fmla="*/ 4 h 657"/>
                <a:gd name="T26" fmla="*/ 8 w 1019"/>
                <a:gd name="T27" fmla="*/ 653 h 6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9"/>
                <a:gd name="T43" fmla="*/ 0 h 657"/>
                <a:gd name="T44" fmla="*/ 1019 w 1019"/>
                <a:gd name="T45" fmla="*/ 657 h 6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9" h="657">
                  <a:moveTo>
                    <a:pt x="0" y="0"/>
                  </a:moveTo>
                  <a:lnTo>
                    <a:pt x="1019" y="0"/>
                  </a:lnTo>
                  <a:lnTo>
                    <a:pt x="1019" y="657"/>
                  </a:lnTo>
                  <a:lnTo>
                    <a:pt x="0" y="657"/>
                  </a:lnTo>
                  <a:lnTo>
                    <a:pt x="0" y="0"/>
                  </a:lnTo>
                  <a:close/>
                  <a:moveTo>
                    <a:pt x="8" y="653"/>
                  </a:moveTo>
                  <a:lnTo>
                    <a:pt x="4" y="649"/>
                  </a:lnTo>
                  <a:lnTo>
                    <a:pt x="1015" y="649"/>
                  </a:lnTo>
                  <a:lnTo>
                    <a:pt x="1011" y="653"/>
                  </a:lnTo>
                  <a:lnTo>
                    <a:pt x="1011" y="4"/>
                  </a:lnTo>
                  <a:lnTo>
                    <a:pt x="1015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6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0"/>
            <p:cNvSpPr>
              <a:spLocks/>
            </p:cNvSpPr>
            <p:nvPr/>
          </p:nvSpPr>
          <p:spPr bwMode="auto">
            <a:xfrm>
              <a:off x="2015" y="2196"/>
              <a:ext cx="13" cy="17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1"/>
            <p:cNvSpPr>
              <a:spLocks noEditPoints="1"/>
            </p:cNvSpPr>
            <p:nvPr/>
          </p:nvSpPr>
          <p:spPr bwMode="auto">
            <a:xfrm>
              <a:off x="2013" y="2194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32"/>
            <p:cNvSpPr>
              <a:spLocks noChangeArrowheads="1"/>
            </p:cNvSpPr>
            <p:nvPr/>
          </p:nvSpPr>
          <p:spPr bwMode="auto">
            <a:xfrm>
              <a:off x="2017" y="2132"/>
              <a:ext cx="9" cy="14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2144" y="2192"/>
              <a:ext cx="13" cy="16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142" y="2190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35"/>
            <p:cNvSpPr>
              <a:spLocks noChangeArrowheads="1"/>
            </p:cNvSpPr>
            <p:nvPr/>
          </p:nvSpPr>
          <p:spPr bwMode="auto">
            <a:xfrm>
              <a:off x="2146" y="2136"/>
              <a:ext cx="9" cy="1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auto">
            <a:xfrm>
              <a:off x="2456" y="1984"/>
              <a:ext cx="17" cy="17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7"/>
            <p:cNvSpPr>
              <a:spLocks noEditPoints="1"/>
            </p:cNvSpPr>
            <p:nvPr/>
          </p:nvSpPr>
          <p:spPr bwMode="auto">
            <a:xfrm>
              <a:off x="2454" y="1982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38"/>
            <p:cNvSpPr>
              <a:spLocks noChangeArrowheads="1"/>
            </p:cNvSpPr>
            <p:nvPr/>
          </p:nvSpPr>
          <p:spPr bwMode="auto">
            <a:xfrm>
              <a:off x="2458" y="1936"/>
              <a:ext cx="8" cy="1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776" y="1843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0"/>
            <p:cNvSpPr>
              <a:spLocks noEditPoints="1"/>
            </p:cNvSpPr>
            <p:nvPr/>
          </p:nvSpPr>
          <p:spPr bwMode="auto">
            <a:xfrm>
              <a:off x="2774" y="1840"/>
              <a:ext cx="21" cy="22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41"/>
            <p:cNvSpPr>
              <a:spLocks noChangeArrowheads="1"/>
            </p:cNvSpPr>
            <p:nvPr/>
          </p:nvSpPr>
          <p:spPr bwMode="auto">
            <a:xfrm>
              <a:off x="2782" y="1757"/>
              <a:ext cx="9" cy="17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Freeform 42"/>
            <p:cNvSpPr>
              <a:spLocks/>
            </p:cNvSpPr>
            <p:nvPr/>
          </p:nvSpPr>
          <p:spPr bwMode="auto">
            <a:xfrm>
              <a:off x="2622" y="1897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43"/>
            <p:cNvSpPr>
              <a:spLocks noEditPoints="1"/>
            </p:cNvSpPr>
            <p:nvPr/>
          </p:nvSpPr>
          <p:spPr bwMode="auto">
            <a:xfrm>
              <a:off x="2620" y="1895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24" y="1832"/>
              <a:ext cx="9" cy="14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Freeform 45"/>
            <p:cNvSpPr>
              <a:spLocks/>
            </p:cNvSpPr>
            <p:nvPr/>
          </p:nvSpPr>
          <p:spPr bwMode="auto">
            <a:xfrm>
              <a:off x="2009" y="1820"/>
              <a:ext cx="937" cy="401"/>
            </a:xfrm>
            <a:custGeom>
              <a:avLst/>
              <a:gdLst>
                <a:gd name="T0" fmla="*/ 0 w 3604"/>
                <a:gd name="T1" fmla="*/ 0 h 1542"/>
                <a:gd name="T2" fmla="*/ 0 w 3604"/>
                <a:gd name="T3" fmla="*/ 0 h 1542"/>
                <a:gd name="T4" fmla="*/ 0 w 3604"/>
                <a:gd name="T5" fmla="*/ 0 h 1542"/>
                <a:gd name="T6" fmla="*/ 0 w 3604"/>
                <a:gd name="T7" fmla="*/ 0 h 1542"/>
                <a:gd name="T8" fmla="*/ 0 w 3604"/>
                <a:gd name="T9" fmla="*/ 0 h 1542"/>
                <a:gd name="T10" fmla="*/ 0 w 3604"/>
                <a:gd name="T11" fmla="*/ 0 h 1542"/>
                <a:gd name="T12" fmla="*/ 0 w 3604"/>
                <a:gd name="T13" fmla="*/ 0 h 1542"/>
                <a:gd name="T14" fmla="*/ 0 w 3604"/>
                <a:gd name="T15" fmla="*/ 0 h 1542"/>
                <a:gd name="T16" fmla="*/ 0 w 3604"/>
                <a:gd name="T17" fmla="*/ 0 h 1542"/>
                <a:gd name="T18" fmla="*/ 0 w 3604"/>
                <a:gd name="T19" fmla="*/ 0 h 1542"/>
                <a:gd name="T20" fmla="*/ 0 w 3604"/>
                <a:gd name="T21" fmla="*/ 0 h 1542"/>
                <a:gd name="T22" fmla="*/ 0 w 3604"/>
                <a:gd name="T23" fmla="*/ 0 h 1542"/>
                <a:gd name="T24" fmla="*/ 0 w 3604"/>
                <a:gd name="T25" fmla="*/ 0 h 1542"/>
                <a:gd name="T26" fmla="*/ 0 w 3604"/>
                <a:gd name="T27" fmla="*/ 0 h 1542"/>
                <a:gd name="T28" fmla="*/ 0 w 3604"/>
                <a:gd name="T29" fmla="*/ 0 h 1542"/>
                <a:gd name="T30" fmla="*/ 0 w 3604"/>
                <a:gd name="T31" fmla="*/ 0 h 1542"/>
                <a:gd name="T32" fmla="*/ 0 w 3604"/>
                <a:gd name="T33" fmla="*/ 0 h 1542"/>
                <a:gd name="T34" fmla="*/ 0 w 3604"/>
                <a:gd name="T35" fmla="*/ 0 h 1542"/>
                <a:gd name="T36" fmla="*/ 0 w 3604"/>
                <a:gd name="T37" fmla="*/ 0 h 1542"/>
                <a:gd name="T38" fmla="*/ 0 w 3604"/>
                <a:gd name="T39" fmla="*/ 0 h 1542"/>
                <a:gd name="T40" fmla="*/ 0 w 3604"/>
                <a:gd name="T41" fmla="*/ 0 h 1542"/>
                <a:gd name="T42" fmla="*/ 0 w 3604"/>
                <a:gd name="T43" fmla="*/ 0 h 1542"/>
                <a:gd name="T44" fmla="*/ 0 w 3604"/>
                <a:gd name="T45" fmla="*/ 0 h 1542"/>
                <a:gd name="T46" fmla="*/ 0 w 3604"/>
                <a:gd name="T47" fmla="*/ 0 h 1542"/>
                <a:gd name="T48" fmla="*/ 0 w 3604"/>
                <a:gd name="T49" fmla="*/ 0 h 1542"/>
                <a:gd name="T50" fmla="*/ 0 w 3604"/>
                <a:gd name="T51" fmla="*/ 0 h 1542"/>
                <a:gd name="T52" fmla="*/ 0 w 3604"/>
                <a:gd name="T53" fmla="*/ 0 h 1542"/>
                <a:gd name="T54" fmla="*/ 0 w 3604"/>
                <a:gd name="T55" fmla="*/ 0 h 1542"/>
                <a:gd name="T56" fmla="*/ 0 w 3604"/>
                <a:gd name="T57" fmla="*/ 0 h 1542"/>
                <a:gd name="T58" fmla="*/ 0 w 3604"/>
                <a:gd name="T59" fmla="*/ 0 h 1542"/>
                <a:gd name="T60" fmla="*/ 0 w 3604"/>
                <a:gd name="T61" fmla="*/ 0 h 1542"/>
                <a:gd name="T62" fmla="*/ 0 w 3604"/>
                <a:gd name="T63" fmla="*/ 0 h 1542"/>
                <a:gd name="T64" fmla="*/ 0 w 3604"/>
                <a:gd name="T65" fmla="*/ 0 h 1542"/>
                <a:gd name="T66" fmla="*/ 0 w 3604"/>
                <a:gd name="T67" fmla="*/ 0 h 1542"/>
                <a:gd name="T68" fmla="*/ 0 w 3604"/>
                <a:gd name="T69" fmla="*/ 0 h 1542"/>
                <a:gd name="T70" fmla="*/ 0 w 3604"/>
                <a:gd name="T71" fmla="*/ 0 h 1542"/>
                <a:gd name="T72" fmla="*/ 0 w 3604"/>
                <a:gd name="T73" fmla="*/ 0 h 1542"/>
                <a:gd name="T74" fmla="*/ 0 w 3604"/>
                <a:gd name="T75" fmla="*/ 0 h 15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4"/>
                <a:gd name="T115" fmla="*/ 0 h 1542"/>
                <a:gd name="T116" fmla="*/ 3604 w 3604"/>
                <a:gd name="T117" fmla="*/ 1542 h 15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4" h="1542">
                  <a:moveTo>
                    <a:pt x="0" y="1510"/>
                  </a:moveTo>
                  <a:lnTo>
                    <a:pt x="44" y="1508"/>
                  </a:lnTo>
                  <a:lnTo>
                    <a:pt x="101" y="1508"/>
                  </a:lnTo>
                  <a:lnTo>
                    <a:pt x="168" y="1507"/>
                  </a:lnTo>
                  <a:lnTo>
                    <a:pt x="243" y="1506"/>
                  </a:lnTo>
                  <a:lnTo>
                    <a:pt x="404" y="1496"/>
                  </a:lnTo>
                  <a:lnTo>
                    <a:pt x="485" y="1486"/>
                  </a:lnTo>
                  <a:lnTo>
                    <a:pt x="564" y="1470"/>
                  </a:lnTo>
                  <a:lnTo>
                    <a:pt x="721" y="1434"/>
                  </a:lnTo>
                  <a:lnTo>
                    <a:pt x="801" y="1413"/>
                  </a:lnTo>
                  <a:lnTo>
                    <a:pt x="883" y="1389"/>
                  </a:lnTo>
                  <a:lnTo>
                    <a:pt x="966" y="1358"/>
                  </a:lnTo>
                  <a:lnTo>
                    <a:pt x="1051" y="1320"/>
                  </a:lnTo>
                  <a:lnTo>
                    <a:pt x="1138" y="1271"/>
                  </a:lnTo>
                  <a:lnTo>
                    <a:pt x="1225" y="1211"/>
                  </a:lnTo>
                  <a:lnTo>
                    <a:pt x="1268" y="1175"/>
                  </a:lnTo>
                  <a:lnTo>
                    <a:pt x="1310" y="1134"/>
                  </a:lnTo>
                  <a:lnTo>
                    <a:pt x="1390" y="1037"/>
                  </a:lnTo>
                  <a:lnTo>
                    <a:pt x="1471" y="928"/>
                  </a:lnTo>
                  <a:lnTo>
                    <a:pt x="1554" y="810"/>
                  </a:lnTo>
                  <a:lnTo>
                    <a:pt x="1646" y="692"/>
                  </a:lnTo>
                  <a:lnTo>
                    <a:pt x="1749" y="578"/>
                  </a:lnTo>
                  <a:lnTo>
                    <a:pt x="1867" y="474"/>
                  </a:lnTo>
                  <a:cubicBezTo>
                    <a:pt x="1868" y="474"/>
                    <a:pt x="1868" y="473"/>
                    <a:pt x="1869" y="473"/>
                  </a:cubicBezTo>
                  <a:lnTo>
                    <a:pt x="2006" y="387"/>
                  </a:lnTo>
                  <a:lnTo>
                    <a:pt x="2088" y="349"/>
                  </a:lnTo>
                  <a:lnTo>
                    <a:pt x="2180" y="314"/>
                  </a:lnTo>
                  <a:lnTo>
                    <a:pt x="2280" y="280"/>
                  </a:lnTo>
                  <a:lnTo>
                    <a:pt x="2389" y="249"/>
                  </a:lnTo>
                  <a:lnTo>
                    <a:pt x="2620" y="191"/>
                  </a:lnTo>
                  <a:lnTo>
                    <a:pt x="2857" y="140"/>
                  </a:lnTo>
                  <a:lnTo>
                    <a:pt x="3088" y="96"/>
                  </a:lnTo>
                  <a:lnTo>
                    <a:pt x="3198" y="76"/>
                  </a:lnTo>
                  <a:lnTo>
                    <a:pt x="3299" y="58"/>
                  </a:lnTo>
                  <a:lnTo>
                    <a:pt x="3392" y="41"/>
                  </a:lnTo>
                  <a:lnTo>
                    <a:pt x="3473" y="26"/>
                  </a:lnTo>
                  <a:lnTo>
                    <a:pt x="3542" y="12"/>
                  </a:lnTo>
                  <a:lnTo>
                    <a:pt x="3597" y="0"/>
                  </a:lnTo>
                  <a:lnTo>
                    <a:pt x="3604" y="31"/>
                  </a:lnTo>
                  <a:lnTo>
                    <a:pt x="3549" y="43"/>
                  </a:lnTo>
                  <a:lnTo>
                    <a:pt x="3478" y="57"/>
                  </a:lnTo>
                  <a:lnTo>
                    <a:pt x="3397" y="72"/>
                  </a:lnTo>
                  <a:lnTo>
                    <a:pt x="3304" y="89"/>
                  </a:lnTo>
                  <a:lnTo>
                    <a:pt x="3203" y="107"/>
                  </a:lnTo>
                  <a:lnTo>
                    <a:pt x="3094" y="127"/>
                  </a:lnTo>
                  <a:lnTo>
                    <a:pt x="2864" y="171"/>
                  </a:lnTo>
                  <a:lnTo>
                    <a:pt x="2627" y="222"/>
                  </a:lnTo>
                  <a:lnTo>
                    <a:pt x="2398" y="280"/>
                  </a:lnTo>
                  <a:lnTo>
                    <a:pt x="2290" y="311"/>
                  </a:lnTo>
                  <a:lnTo>
                    <a:pt x="2191" y="343"/>
                  </a:lnTo>
                  <a:lnTo>
                    <a:pt x="2101" y="378"/>
                  </a:lnTo>
                  <a:lnTo>
                    <a:pt x="2023" y="414"/>
                  </a:lnTo>
                  <a:lnTo>
                    <a:pt x="1886" y="500"/>
                  </a:lnTo>
                  <a:lnTo>
                    <a:pt x="1888" y="499"/>
                  </a:lnTo>
                  <a:lnTo>
                    <a:pt x="1772" y="599"/>
                  </a:lnTo>
                  <a:lnTo>
                    <a:pt x="1671" y="711"/>
                  </a:lnTo>
                  <a:lnTo>
                    <a:pt x="1581" y="829"/>
                  </a:lnTo>
                  <a:lnTo>
                    <a:pt x="1496" y="947"/>
                  </a:lnTo>
                  <a:lnTo>
                    <a:pt x="1415" y="1058"/>
                  </a:lnTo>
                  <a:lnTo>
                    <a:pt x="1333" y="1157"/>
                  </a:lnTo>
                  <a:lnTo>
                    <a:pt x="1289" y="1200"/>
                  </a:lnTo>
                  <a:lnTo>
                    <a:pt x="1244" y="1238"/>
                  </a:lnTo>
                  <a:lnTo>
                    <a:pt x="1153" y="1299"/>
                  </a:lnTo>
                  <a:lnTo>
                    <a:pt x="1064" y="1349"/>
                  </a:lnTo>
                  <a:lnTo>
                    <a:pt x="977" y="1388"/>
                  </a:lnTo>
                  <a:lnTo>
                    <a:pt x="892" y="1420"/>
                  </a:lnTo>
                  <a:lnTo>
                    <a:pt x="809" y="1444"/>
                  </a:lnTo>
                  <a:lnTo>
                    <a:pt x="728" y="1465"/>
                  </a:lnTo>
                  <a:lnTo>
                    <a:pt x="571" y="1501"/>
                  </a:lnTo>
                  <a:lnTo>
                    <a:pt x="490" y="1517"/>
                  </a:lnTo>
                  <a:lnTo>
                    <a:pt x="406" y="1528"/>
                  </a:lnTo>
                  <a:lnTo>
                    <a:pt x="244" y="1538"/>
                  </a:lnTo>
                  <a:lnTo>
                    <a:pt x="169" y="1539"/>
                  </a:lnTo>
                  <a:lnTo>
                    <a:pt x="101" y="1540"/>
                  </a:lnTo>
                  <a:lnTo>
                    <a:pt x="45" y="1540"/>
                  </a:lnTo>
                  <a:lnTo>
                    <a:pt x="1" y="1542"/>
                  </a:lnTo>
                  <a:lnTo>
                    <a:pt x="0" y="15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6"/>
            <p:cNvSpPr>
              <a:spLocks noEditPoints="1"/>
            </p:cNvSpPr>
            <p:nvPr/>
          </p:nvSpPr>
          <p:spPr bwMode="auto">
            <a:xfrm>
              <a:off x="1959" y="2063"/>
              <a:ext cx="443" cy="8"/>
            </a:xfrm>
            <a:custGeom>
              <a:avLst/>
              <a:gdLst>
                <a:gd name="T0" fmla="*/ 0 w 383"/>
                <a:gd name="T1" fmla="*/ 0 h 8"/>
                <a:gd name="T2" fmla="*/ 62920 w 383"/>
                <a:gd name="T3" fmla="*/ 0 h 8"/>
                <a:gd name="T4" fmla="*/ 62920 w 383"/>
                <a:gd name="T5" fmla="*/ 8 h 8"/>
                <a:gd name="T6" fmla="*/ 0 w 383"/>
                <a:gd name="T7" fmla="*/ 8 h 8"/>
                <a:gd name="T8" fmla="*/ 0 w 383"/>
                <a:gd name="T9" fmla="*/ 0 h 8"/>
                <a:gd name="T10" fmla="*/ 112144 w 383"/>
                <a:gd name="T11" fmla="*/ 0 h 8"/>
                <a:gd name="T12" fmla="*/ 177148 w 383"/>
                <a:gd name="T13" fmla="*/ 0 h 8"/>
                <a:gd name="T14" fmla="*/ 177148 w 383"/>
                <a:gd name="T15" fmla="*/ 8 h 8"/>
                <a:gd name="T16" fmla="*/ 112144 w 383"/>
                <a:gd name="T17" fmla="*/ 8 h 8"/>
                <a:gd name="T18" fmla="*/ 112144 w 383"/>
                <a:gd name="T19" fmla="*/ 0 h 8"/>
                <a:gd name="T20" fmla="*/ 225809 w 383"/>
                <a:gd name="T21" fmla="*/ 0 h 8"/>
                <a:gd name="T22" fmla="*/ 288531 w 383"/>
                <a:gd name="T23" fmla="*/ 0 h 8"/>
                <a:gd name="T24" fmla="*/ 288531 w 383"/>
                <a:gd name="T25" fmla="*/ 8 h 8"/>
                <a:gd name="T26" fmla="*/ 225809 w 383"/>
                <a:gd name="T27" fmla="*/ 8 h 8"/>
                <a:gd name="T28" fmla="*/ 225809 w 383"/>
                <a:gd name="T29" fmla="*/ 0 h 8"/>
                <a:gd name="T30" fmla="*/ 339114 w 383"/>
                <a:gd name="T31" fmla="*/ 0 h 8"/>
                <a:gd name="T32" fmla="*/ 404169 w 383"/>
                <a:gd name="T33" fmla="*/ 0 h 8"/>
                <a:gd name="T34" fmla="*/ 404169 w 383"/>
                <a:gd name="T35" fmla="*/ 8 h 8"/>
                <a:gd name="T36" fmla="*/ 339114 w 383"/>
                <a:gd name="T37" fmla="*/ 8 h 8"/>
                <a:gd name="T38" fmla="*/ 339114 w 383"/>
                <a:gd name="T39" fmla="*/ 0 h 8"/>
                <a:gd name="T40" fmla="*/ 452324 w 383"/>
                <a:gd name="T41" fmla="*/ 0 h 8"/>
                <a:gd name="T42" fmla="*/ 516169 w 383"/>
                <a:gd name="T43" fmla="*/ 0 h 8"/>
                <a:gd name="T44" fmla="*/ 516169 w 383"/>
                <a:gd name="T45" fmla="*/ 8 h 8"/>
                <a:gd name="T46" fmla="*/ 452324 w 383"/>
                <a:gd name="T47" fmla="*/ 8 h 8"/>
                <a:gd name="T48" fmla="*/ 452324 w 383"/>
                <a:gd name="T49" fmla="*/ 0 h 8"/>
                <a:gd name="T50" fmla="*/ 565585 w 383"/>
                <a:gd name="T51" fmla="*/ 0 h 8"/>
                <a:gd name="T52" fmla="*/ 628017 w 383"/>
                <a:gd name="T53" fmla="*/ 0 h 8"/>
                <a:gd name="T54" fmla="*/ 628017 w 383"/>
                <a:gd name="T55" fmla="*/ 8 h 8"/>
                <a:gd name="T56" fmla="*/ 565585 w 383"/>
                <a:gd name="T57" fmla="*/ 8 h 8"/>
                <a:gd name="T58" fmla="*/ 565585 w 383"/>
                <a:gd name="T59" fmla="*/ 0 h 8"/>
                <a:gd name="T60" fmla="*/ 675152 w 383"/>
                <a:gd name="T61" fmla="*/ 0 h 8"/>
                <a:gd name="T62" fmla="*/ 740163 w 383"/>
                <a:gd name="T63" fmla="*/ 0 h 8"/>
                <a:gd name="T64" fmla="*/ 740163 w 383"/>
                <a:gd name="T65" fmla="*/ 8 h 8"/>
                <a:gd name="T66" fmla="*/ 675152 w 383"/>
                <a:gd name="T67" fmla="*/ 8 h 8"/>
                <a:gd name="T68" fmla="*/ 675152 w 383"/>
                <a:gd name="T69" fmla="*/ 0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3"/>
                <a:gd name="T106" fmla="*/ 0 h 8"/>
                <a:gd name="T107" fmla="*/ 383 w 383"/>
                <a:gd name="T108" fmla="*/ 8 h 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3" h="8">
                  <a:moveTo>
                    <a:pt x="0" y="0"/>
                  </a:move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8" y="0"/>
                  </a:moveTo>
                  <a:lnTo>
                    <a:pt x="92" y="0"/>
                  </a:lnTo>
                  <a:lnTo>
                    <a:pt x="92" y="8"/>
                  </a:lnTo>
                  <a:lnTo>
                    <a:pt x="58" y="8"/>
                  </a:lnTo>
                  <a:lnTo>
                    <a:pt x="58" y="0"/>
                  </a:lnTo>
                  <a:close/>
                  <a:moveTo>
                    <a:pt x="117" y="0"/>
                  </a:moveTo>
                  <a:lnTo>
                    <a:pt x="150" y="0"/>
                  </a:lnTo>
                  <a:lnTo>
                    <a:pt x="150" y="8"/>
                  </a:lnTo>
                  <a:lnTo>
                    <a:pt x="117" y="8"/>
                  </a:lnTo>
                  <a:lnTo>
                    <a:pt x="117" y="0"/>
                  </a:lnTo>
                  <a:close/>
                  <a:moveTo>
                    <a:pt x="175" y="0"/>
                  </a:moveTo>
                  <a:lnTo>
                    <a:pt x="208" y="0"/>
                  </a:lnTo>
                  <a:lnTo>
                    <a:pt x="208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33" y="0"/>
                  </a:moveTo>
                  <a:lnTo>
                    <a:pt x="266" y="0"/>
                  </a:lnTo>
                  <a:lnTo>
                    <a:pt x="266" y="8"/>
                  </a:lnTo>
                  <a:lnTo>
                    <a:pt x="233" y="8"/>
                  </a:lnTo>
                  <a:lnTo>
                    <a:pt x="233" y="0"/>
                  </a:lnTo>
                  <a:close/>
                  <a:moveTo>
                    <a:pt x="291" y="0"/>
                  </a:moveTo>
                  <a:lnTo>
                    <a:pt x="324" y="0"/>
                  </a:lnTo>
                  <a:lnTo>
                    <a:pt x="324" y="8"/>
                  </a:lnTo>
                  <a:lnTo>
                    <a:pt x="291" y="8"/>
                  </a:lnTo>
                  <a:lnTo>
                    <a:pt x="291" y="0"/>
                  </a:lnTo>
                  <a:close/>
                  <a:moveTo>
                    <a:pt x="349" y="0"/>
                  </a:moveTo>
                  <a:lnTo>
                    <a:pt x="383" y="0"/>
                  </a:lnTo>
                  <a:lnTo>
                    <a:pt x="383" y="8"/>
                  </a:lnTo>
                  <a:lnTo>
                    <a:pt x="349" y="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7"/>
            <p:cNvSpPr>
              <a:spLocks noChangeArrowheads="1"/>
            </p:cNvSpPr>
            <p:nvPr/>
          </p:nvSpPr>
          <p:spPr bwMode="auto">
            <a:xfrm>
              <a:off x="2402" y="2059"/>
              <a:ext cx="8" cy="30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52"/>
            <p:cNvSpPr>
              <a:spLocks noChangeArrowheads="1"/>
            </p:cNvSpPr>
            <p:nvPr/>
          </p:nvSpPr>
          <p:spPr bwMode="auto">
            <a:xfrm>
              <a:off x="2192" y="2366"/>
              <a:ext cx="4" cy="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1" name="Group 53"/>
          <p:cNvGrpSpPr>
            <a:grpSpLocks/>
          </p:cNvGrpSpPr>
          <p:nvPr/>
        </p:nvGrpSpPr>
        <p:grpSpPr bwMode="auto">
          <a:xfrm>
            <a:off x="3306762" y="3617216"/>
            <a:ext cx="1112838" cy="1020397"/>
            <a:chOff x="1957" y="1722"/>
            <a:chExt cx="1023" cy="740"/>
          </a:xfrm>
        </p:grpSpPr>
        <p:sp>
          <p:nvSpPr>
            <p:cNvPr id="132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57" y="1722"/>
              <a:ext cx="1023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9"/>
            <p:cNvSpPr>
              <a:spLocks noEditPoints="1"/>
            </p:cNvSpPr>
            <p:nvPr/>
          </p:nvSpPr>
          <p:spPr bwMode="auto">
            <a:xfrm>
              <a:off x="1959" y="1724"/>
              <a:ext cx="1019" cy="657"/>
            </a:xfrm>
            <a:custGeom>
              <a:avLst/>
              <a:gdLst>
                <a:gd name="T0" fmla="*/ 0 w 1019"/>
                <a:gd name="T1" fmla="*/ 0 h 657"/>
                <a:gd name="T2" fmla="*/ 1019 w 1019"/>
                <a:gd name="T3" fmla="*/ 0 h 657"/>
                <a:gd name="T4" fmla="*/ 1019 w 1019"/>
                <a:gd name="T5" fmla="*/ 657 h 657"/>
                <a:gd name="T6" fmla="*/ 0 w 1019"/>
                <a:gd name="T7" fmla="*/ 657 h 657"/>
                <a:gd name="T8" fmla="*/ 0 w 1019"/>
                <a:gd name="T9" fmla="*/ 0 h 657"/>
                <a:gd name="T10" fmla="*/ 8 w 1019"/>
                <a:gd name="T11" fmla="*/ 653 h 657"/>
                <a:gd name="T12" fmla="*/ 4 w 1019"/>
                <a:gd name="T13" fmla="*/ 649 h 657"/>
                <a:gd name="T14" fmla="*/ 1015 w 1019"/>
                <a:gd name="T15" fmla="*/ 649 h 657"/>
                <a:gd name="T16" fmla="*/ 1011 w 1019"/>
                <a:gd name="T17" fmla="*/ 653 h 657"/>
                <a:gd name="T18" fmla="*/ 1011 w 1019"/>
                <a:gd name="T19" fmla="*/ 4 h 657"/>
                <a:gd name="T20" fmla="*/ 1015 w 1019"/>
                <a:gd name="T21" fmla="*/ 8 h 657"/>
                <a:gd name="T22" fmla="*/ 4 w 1019"/>
                <a:gd name="T23" fmla="*/ 8 h 657"/>
                <a:gd name="T24" fmla="*/ 8 w 1019"/>
                <a:gd name="T25" fmla="*/ 4 h 657"/>
                <a:gd name="T26" fmla="*/ 8 w 1019"/>
                <a:gd name="T27" fmla="*/ 653 h 6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9"/>
                <a:gd name="T43" fmla="*/ 0 h 657"/>
                <a:gd name="T44" fmla="*/ 1019 w 1019"/>
                <a:gd name="T45" fmla="*/ 657 h 6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9" h="657">
                  <a:moveTo>
                    <a:pt x="0" y="0"/>
                  </a:moveTo>
                  <a:lnTo>
                    <a:pt x="1019" y="0"/>
                  </a:lnTo>
                  <a:lnTo>
                    <a:pt x="1019" y="657"/>
                  </a:lnTo>
                  <a:lnTo>
                    <a:pt x="0" y="657"/>
                  </a:lnTo>
                  <a:lnTo>
                    <a:pt x="0" y="0"/>
                  </a:lnTo>
                  <a:close/>
                  <a:moveTo>
                    <a:pt x="8" y="653"/>
                  </a:moveTo>
                  <a:lnTo>
                    <a:pt x="4" y="649"/>
                  </a:lnTo>
                  <a:lnTo>
                    <a:pt x="1015" y="649"/>
                  </a:lnTo>
                  <a:lnTo>
                    <a:pt x="1011" y="653"/>
                  </a:lnTo>
                  <a:lnTo>
                    <a:pt x="1011" y="4"/>
                  </a:lnTo>
                  <a:lnTo>
                    <a:pt x="1015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6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2015" y="2196"/>
              <a:ext cx="13" cy="17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1"/>
            <p:cNvSpPr>
              <a:spLocks noEditPoints="1"/>
            </p:cNvSpPr>
            <p:nvPr/>
          </p:nvSpPr>
          <p:spPr bwMode="auto">
            <a:xfrm>
              <a:off x="2013" y="2194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32"/>
            <p:cNvSpPr>
              <a:spLocks noChangeArrowheads="1"/>
            </p:cNvSpPr>
            <p:nvPr/>
          </p:nvSpPr>
          <p:spPr bwMode="auto">
            <a:xfrm>
              <a:off x="2017" y="2132"/>
              <a:ext cx="9" cy="14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2144" y="2192"/>
              <a:ext cx="13" cy="16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4"/>
            <p:cNvSpPr>
              <a:spLocks noEditPoints="1"/>
            </p:cNvSpPr>
            <p:nvPr/>
          </p:nvSpPr>
          <p:spPr bwMode="auto">
            <a:xfrm>
              <a:off x="2142" y="2190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35"/>
            <p:cNvSpPr>
              <a:spLocks noChangeArrowheads="1"/>
            </p:cNvSpPr>
            <p:nvPr/>
          </p:nvSpPr>
          <p:spPr bwMode="auto">
            <a:xfrm>
              <a:off x="2146" y="2136"/>
              <a:ext cx="9" cy="1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Freeform 36"/>
            <p:cNvSpPr>
              <a:spLocks/>
            </p:cNvSpPr>
            <p:nvPr/>
          </p:nvSpPr>
          <p:spPr bwMode="auto">
            <a:xfrm>
              <a:off x="2456" y="1984"/>
              <a:ext cx="17" cy="17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7"/>
            <p:cNvSpPr>
              <a:spLocks noEditPoints="1"/>
            </p:cNvSpPr>
            <p:nvPr/>
          </p:nvSpPr>
          <p:spPr bwMode="auto">
            <a:xfrm>
              <a:off x="2454" y="1982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38"/>
            <p:cNvSpPr>
              <a:spLocks noChangeArrowheads="1"/>
            </p:cNvSpPr>
            <p:nvPr/>
          </p:nvSpPr>
          <p:spPr bwMode="auto">
            <a:xfrm>
              <a:off x="2458" y="1936"/>
              <a:ext cx="8" cy="1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39"/>
            <p:cNvSpPr>
              <a:spLocks/>
            </p:cNvSpPr>
            <p:nvPr/>
          </p:nvSpPr>
          <p:spPr bwMode="auto">
            <a:xfrm>
              <a:off x="2776" y="1843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0"/>
            <p:cNvSpPr>
              <a:spLocks noEditPoints="1"/>
            </p:cNvSpPr>
            <p:nvPr/>
          </p:nvSpPr>
          <p:spPr bwMode="auto">
            <a:xfrm>
              <a:off x="2774" y="1840"/>
              <a:ext cx="21" cy="22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41"/>
            <p:cNvSpPr>
              <a:spLocks noChangeArrowheads="1"/>
            </p:cNvSpPr>
            <p:nvPr/>
          </p:nvSpPr>
          <p:spPr bwMode="auto">
            <a:xfrm>
              <a:off x="2782" y="1757"/>
              <a:ext cx="9" cy="17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reeform 42"/>
            <p:cNvSpPr>
              <a:spLocks/>
            </p:cNvSpPr>
            <p:nvPr/>
          </p:nvSpPr>
          <p:spPr bwMode="auto">
            <a:xfrm>
              <a:off x="2622" y="1897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3"/>
            <p:cNvSpPr>
              <a:spLocks noEditPoints="1"/>
            </p:cNvSpPr>
            <p:nvPr/>
          </p:nvSpPr>
          <p:spPr bwMode="auto">
            <a:xfrm>
              <a:off x="2620" y="1895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44"/>
            <p:cNvSpPr>
              <a:spLocks noChangeArrowheads="1"/>
            </p:cNvSpPr>
            <p:nvPr/>
          </p:nvSpPr>
          <p:spPr bwMode="auto">
            <a:xfrm>
              <a:off x="2624" y="1832"/>
              <a:ext cx="9" cy="14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Freeform 45"/>
            <p:cNvSpPr>
              <a:spLocks/>
            </p:cNvSpPr>
            <p:nvPr/>
          </p:nvSpPr>
          <p:spPr bwMode="auto">
            <a:xfrm>
              <a:off x="2009" y="1820"/>
              <a:ext cx="937" cy="401"/>
            </a:xfrm>
            <a:custGeom>
              <a:avLst/>
              <a:gdLst>
                <a:gd name="T0" fmla="*/ 0 w 3604"/>
                <a:gd name="T1" fmla="*/ 0 h 1542"/>
                <a:gd name="T2" fmla="*/ 0 w 3604"/>
                <a:gd name="T3" fmla="*/ 0 h 1542"/>
                <a:gd name="T4" fmla="*/ 0 w 3604"/>
                <a:gd name="T5" fmla="*/ 0 h 1542"/>
                <a:gd name="T6" fmla="*/ 0 w 3604"/>
                <a:gd name="T7" fmla="*/ 0 h 1542"/>
                <a:gd name="T8" fmla="*/ 0 w 3604"/>
                <a:gd name="T9" fmla="*/ 0 h 1542"/>
                <a:gd name="T10" fmla="*/ 0 w 3604"/>
                <a:gd name="T11" fmla="*/ 0 h 1542"/>
                <a:gd name="T12" fmla="*/ 0 w 3604"/>
                <a:gd name="T13" fmla="*/ 0 h 1542"/>
                <a:gd name="T14" fmla="*/ 0 w 3604"/>
                <a:gd name="T15" fmla="*/ 0 h 1542"/>
                <a:gd name="T16" fmla="*/ 0 w 3604"/>
                <a:gd name="T17" fmla="*/ 0 h 1542"/>
                <a:gd name="T18" fmla="*/ 0 w 3604"/>
                <a:gd name="T19" fmla="*/ 0 h 1542"/>
                <a:gd name="T20" fmla="*/ 0 w 3604"/>
                <a:gd name="T21" fmla="*/ 0 h 1542"/>
                <a:gd name="T22" fmla="*/ 0 w 3604"/>
                <a:gd name="T23" fmla="*/ 0 h 1542"/>
                <a:gd name="T24" fmla="*/ 0 w 3604"/>
                <a:gd name="T25" fmla="*/ 0 h 1542"/>
                <a:gd name="T26" fmla="*/ 0 w 3604"/>
                <a:gd name="T27" fmla="*/ 0 h 1542"/>
                <a:gd name="T28" fmla="*/ 0 w 3604"/>
                <a:gd name="T29" fmla="*/ 0 h 1542"/>
                <a:gd name="T30" fmla="*/ 0 w 3604"/>
                <a:gd name="T31" fmla="*/ 0 h 1542"/>
                <a:gd name="T32" fmla="*/ 0 w 3604"/>
                <a:gd name="T33" fmla="*/ 0 h 1542"/>
                <a:gd name="T34" fmla="*/ 0 w 3604"/>
                <a:gd name="T35" fmla="*/ 0 h 1542"/>
                <a:gd name="T36" fmla="*/ 0 w 3604"/>
                <a:gd name="T37" fmla="*/ 0 h 1542"/>
                <a:gd name="T38" fmla="*/ 0 w 3604"/>
                <a:gd name="T39" fmla="*/ 0 h 1542"/>
                <a:gd name="T40" fmla="*/ 0 w 3604"/>
                <a:gd name="T41" fmla="*/ 0 h 1542"/>
                <a:gd name="T42" fmla="*/ 0 w 3604"/>
                <a:gd name="T43" fmla="*/ 0 h 1542"/>
                <a:gd name="T44" fmla="*/ 0 w 3604"/>
                <a:gd name="T45" fmla="*/ 0 h 1542"/>
                <a:gd name="T46" fmla="*/ 0 w 3604"/>
                <a:gd name="T47" fmla="*/ 0 h 1542"/>
                <a:gd name="T48" fmla="*/ 0 w 3604"/>
                <a:gd name="T49" fmla="*/ 0 h 1542"/>
                <a:gd name="T50" fmla="*/ 0 w 3604"/>
                <a:gd name="T51" fmla="*/ 0 h 1542"/>
                <a:gd name="T52" fmla="*/ 0 w 3604"/>
                <a:gd name="T53" fmla="*/ 0 h 1542"/>
                <a:gd name="T54" fmla="*/ 0 w 3604"/>
                <a:gd name="T55" fmla="*/ 0 h 1542"/>
                <a:gd name="T56" fmla="*/ 0 w 3604"/>
                <a:gd name="T57" fmla="*/ 0 h 1542"/>
                <a:gd name="T58" fmla="*/ 0 w 3604"/>
                <a:gd name="T59" fmla="*/ 0 h 1542"/>
                <a:gd name="T60" fmla="*/ 0 w 3604"/>
                <a:gd name="T61" fmla="*/ 0 h 1542"/>
                <a:gd name="T62" fmla="*/ 0 w 3604"/>
                <a:gd name="T63" fmla="*/ 0 h 1542"/>
                <a:gd name="T64" fmla="*/ 0 w 3604"/>
                <a:gd name="T65" fmla="*/ 0 h 1542"/>
                <a:gd name="T66" fmla="*/ 0 w 3604"/>
                <a:gd name="T67" fmla="*/ 0 h 1542"/>
                <a:gd name="T68" fmla="*/ 0 w 3604"/>
                <a:gd name="T69" fmla="*/ 0 h 1542"/>
                <a:gd name="T70" fmla="*/ 0 w 3604"/>
                <a:gd name="T71" fmla="*/ 0 h 1542"/>
                <a:gd name="T72" fmla="*/ 0 w 3604"/>
                <a:gd name="T73" fmla="*/ 0 h 1542"/>
                <a:gd name="T74" fmla="*/ 0 w 3604"/>
                <a:gd name="T75" fmla="*/ 0 h 15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4"/>
                <a:gd name="T115" fmla="*/ 0 h 1542"/>
                <a:gd name="T116" fmla="*/ 3604 w 3604"/>
                <a:gd name="T117" fmla="*/ 1542 h 15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4" h="1542">
                  <a:moveTo>
                    <a:pt x="0" y="1510"/>
                  </a:moveTo>
                  <a:lnTo>
                    <a:pt x="44" y="1508"/>
                  </a:lnTo>
                  <a:lnTo>
                    <a:pt x="101" y="1508"/>
                  </a:lnTo>
                  <a:lnTo>
                    <a:pt x="168" y="1507"/>
                  </a:lnTo>
                  <a:lnTo>
                    <a:pt x="243" y="1506"/>
                  </a:lnTo>
                  <a:lnTo>
                    <a:pt x="404" y="1496"/>
                  </a:lnTo>
                  <a:lnTo>
                    <a:pt x="485" y="1486"/>
                  </a:lnTo>
                  <a:lnTo>
                    <a:pt x="564" y="1470"/>
                  </a:lnTo>
                  <a:lnTo>
                    <a:pt x="721" y="1434"/>
                  </a:lnTo>
                  <a:lnTo>
                    <a:pt x="801" y="1413"/>
                  </a:lnTo>
                  <a:lnTo>
                    <a:pt x="883" y="1389"/>
                  </a:lnTo>
                  <a:lnTo>
                    <a:pt x="966" y="1358"/>
                  </a:lnTo>
                  <a:lnTo>
                    <a:pt x="1051" y="1320"/>
                  </a:lnTo>
                  <a:lnTo>
                    <a:pt x="1138" y="1271"/>
                  </a:lnTo>
                  <a:lnTo>
                    <a:pt x="1225" y="1211"/>
                  </a:lnTo>
                  <a:lnTo>
                    <a:pt x="1268" y="1175"/>
                  </a:lnTo>
                  <a:lnTo>
                    <a:pt x="1310" y="1134"/>
                  </a:lnTo>
                  <a:lnTo>
                    <a:pt x="1390" y="1037"/>
                  </a:lnTo>
                  <a:lnTo>
                    <a:pt x="1471" y="928"/>
                  </a:lnTo>
                  <a:lnTo>
                    <a:pt x="1554" y="810"/>
                  </a:lnTo>
                  <a:lnTo>
                    <a:pt x="1646" y="692"/>
                  </a:lnTo>
                  <a:lnTo>
                    <a:pt x="1749" y="578"/>
                  </a:lnTo>
                  <a:lnTo>
                    <a:pt x="1867" y="474"/>
                  </a:lnTo>
                  <a:cubicBezTo>
                    <a:pt x="1868" y="474"/>
                    <a:pt x="1868" y="473"/>
                    <a:pt x="1869" y="473"/>
                  </a:cubicBezTo>
                  <a:lnTo>
                    <a:pt x="2006" y="387"/>
                  </a:lnTo>
                  <a:lnTo>
                    <a:pt x="2088" y="349"/>
                  </a:lnTo>
                  <a:lnTo>
                    <a:pt x="2180" y="314"/>
                  </a:lnTo>
                  <a:lnTo>
                    <a:pt x="2280" y="280"/>
                  </a:lnTo>
                  <a:lnTo>
                    <a:pt x="2389" y="249"/>
                  </a:lnTo>
                  <a:lnTo>
                    <a:pt x="2620" y="191"/>
                  </a:lnTo>
                  <a:lnTo>
                    <a:pt x="2857" y="140"/>
                  </a:lnTo>
                  <a:lnTo>
                    <a:pt x="3088" y="96"/>
                  </a:lnTo>
                  <a:lnTo>
                    <a:pt x="3198" y="76"/>
                  </a:lnTo>
                  <a:lnTo>
                    <a:pt x="3299" y="58"/>
                  </a:lnTo>
                  <a:lnTo>
                    <a:pt x="3392" y="41"/>
                  </a:lnTo>
                  <a:lnTo>
                    <a:pt x="3473" y="26"/>
                  </a:lnTo>
                  <a:lnTo>
                    <a:pt x="3542" y="12"/>
                  </a:lnTo>
                  <a:lnTo>
                    <a:pt x="3597" y="0"/>
                  </a:lnTo>
                  <a:lnTo>
                    <a:pt x="3604" y="31"/>
                  </a:lnTo>
                  <a:lnTo>
                    <a:pt x="3549" y="43"/>
                  </a:lnTo>
                  <a:lnTo>
                    <a:pt x="3478" y="57"/>
                  </a:lnTo>
                  <a:lnTo>
                    <a:pt x="3397" y="72"/>
                  </a:lnTo>
                  <a:lnTo>
                    <a:pt x="3304" y="89"/>
                  </a:lnTo>
                  <a:lnTo>
                    <a:pt x="3203" y="107"/>
                  </a:lnTo>
                  <a:lnTo>
                    <a:pt x="3094" y="127"/>
                  </a:lnTo>
                  <a:lnTo>
                    <a:pt x="2864" y="171"/>
                  </a:lnTo>
                  <a:lnTo>
                    <a:pt x="2627" y="222"/>
                  </a:lnTo>
                  <a:lnTo>
                    <a:pt x="2398" y="280"/>
                  </a:lnTo>
                  <a:lnTo>
                    <a:pt x="2290" y="311"/>
                  </a:lnTo>
                  <a:lnTo>
                    <a:pt x="2191" y="343"/>
                  </a:lnTo>
                  <a:lnTo>
                    <a:pt x="2101" y="378"/>
                  </a:lnTo>
                  <a:lnTo>
                    <a:pt x="2023" y="414"/>
                  </a:lnTo>
                  <a:lnTo>
                    <a:pt x="1886" y="500"/>
                  </a:lnTo>
                  <a:lnTo>
                    <a:pt x="1888" y="499"/>
                  </a:lnTo>
                  <a:lnTo>
                    <a:pt x="1772" y="599"/>
                  </a:lnTo>
                  <a:lnTo>
                    <a:pt x="1671" y="711"/>
                  </a:lnTo>
                  <a:lnTo>
                    <a:pt x="1581" y="829"/>
                  </a:lnTo>
                  <a:lnTo>
                    <a:pt x="1496" y="947"/>
                  </a:lnTo>
                  <a:lnTo>
                    <a:pt x="1415" y="1058"/>
                  </a:lnTo>
                  <a:lnTo>
                    <a:pt x="1333" y="1157"/>
                  </a:lnTo>
                  <a:lnTo>
                    <a:pt x="1289" y="1200"/>
                  </a:lnTo>
                  <a:lnTo>
                    <a:pt x="1244" y="1238"/>
                  </a:lnTo>
                  <a:lnTo>
                    <a:pt x="1153" y="1299"/>
                  </a:lnTo>
                  <a:lnTo>
                    <a:pt x="1064" y="1349"/>
                  </a:lnTo>
                  <a:lnTo>
                    <a:pt x="977" y="1388"/>
                  </a:lnTo>
                  <a:lnTo>
                    <a:pt x="892" y="1420"/>
                  </a:lnTo>
                  <a:lnTo>
                    <a:pt x="809" y="1444"/>
                  </a:lnTo>
                  <a:lnTo>
                    <a:pt x="728" y="1465"/>
                  </a:lnTo>
                  <a:lnTo>
                    <a:pt x="571" y="1501"/>
                  </a:lnTo>
                  <a:lnTo>
                    <a:pt x="490" y="1517"/>
                  </a:lnTo>
                  <a:lnTo>
                    <a:pt x="406" y="1528"/>
                  </a:lnTo>
                  <a:lnTo>
                    <a:pt x="244" y="1538"/>
                  </a:lnTo>
                  <a:lnTo>
                    <a:pt x="169" y="1539"/>
                  </a:lnTo>
                  <a:lnTo>
                    <a:pt x="101" y="1540"/>
                  </a:lnTo>
                  <a:lnTo>
                    <a:pt x="45" y="1540"/>
                  </a:lnTo>
                  <a:lnTo>
                    <a:pt x="1" y="1542"/>
                  </a:lnTo>
                  <a:lnTo>
                    <a:pt x="0" y="15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6"/>
            <p:cNvSpPr>
              <a:spLocks noEditPoints="1"/>
            </p:cNvSpPr>
            <p:nvPr/>
          </p:nvSpPr>
          <p:spPr bwMode="auto">
            <a:xfrm>
              <a:off x="1959" y="2063"/>
              <a:ext cx="443" cy="8"/>
            </a:xfrm>
            <a:custGeom>
              <a:avLst/>
              <a:gdLst>
                <a:gd name="T0" fmla="*/ 0 w 383"/>
                <a:gd name="T1" fmla="*/ 0 h 8"/>
                <a:gd name="T2" fmla="*/ 62920 w 383"/>
                <a:gd name="T3" fmla="*/ 0 h 8"/>
                <a:gd name="T4" fmla="*/ 62920 w 383"/>
                <a:gd name="T5" fmla="*/ 8 h 8"/>
                <a:gd name="T6" fmla="*/ 0 w 383"/>
                <a:gd name="T7" fmla="*/ 8 h 8"/>
                <a:gd name="T8" fmla="*/ 0 w 383"/>
                <a:gd name="T9" fmla="*/ 0 h 8"/>
                <a:gd name="T10" fmla="*/ 112144 w 383"/>
                <a:gd name="T11" fmla="*/ 0 h 8"/>
                <a:gd name="T12" fmla="*/ 177148 w 383"/>
                <a:gd name="T13" fmla="*/ 0 h 8"/>
                <a:gd name="T14" fmla="*/ 177148 w 383"/>
                <a:gd name="T15" fmla="*/ 8 h 8"/>
                <a:gd name="T16" fmla="*/ 112144 w 383"/>
                <a:gd name="T17" fmla="*/ 8 h 8"/>
                <a:gd name="T18" fmla="*/ 112144 w 383"/>
                <a:gd name="T19" fmla="*/ 0 h 8"/>
                <a:gd name="T20" fmla="*/ 225809 w 383"/>
                <a:gd name="T21" fmla="*/ 0 h 8"/>
                <a:gd name="T22" fmla="*/ 288531 w 383"/>
                <a:gd name="T23" fmla="*/ 0 h 8"/>
                <a:gd name="T24" fmla="*/ 288531 w 383"/>
                <a:gd name="T25" fmla="*/ 8 h 8"/>
                <a:gd name="T26" fmla="*/ 225809 w 383"/>
                <a:gd name="T27" fmla="*/ 8 h 8"/>
                <a:gd name="T28" fmla="*/ 225809 w 383"/>
                <a:gd name="T29" fmla="*/ 0 h 8"/>
                <a:gd name="T30" fmla="*/ 339114 w 383"/>
                <a:gd name="T31" fmla="*/ 0 h 8"/>
                <a:gd name="T32" fmla="*/ 404169 w 383"/>
                <a:gd name="T33" fmla="*/ 0 h 8"/>
                <a:gd name="T34" fmla="*/ 404169 w 383"/>
                <a:gd name="T35" fmla="*/ 8 h 8"/>
                <a:gd name="T36" fmla="*/ 339114 w 383"/>
                <a:gd name="T37" fmla="*/ 8 h 8"/>
                <a:gd name="T38" fmla="*/ 339114 w 383"/>
                <a:gd name="T39" fmla="*/ 0 h 8"/>
                <a:gd name="T40" fmla="*/ 452324 w 383"/>
                <a:gd name="T41" fmla="*/ 0 h 8"/>
                <a:gd name="T42" fmla="*/ 516169 w 383"/>
                <a:gd name="T43" fmla="*/ 0 h 8"/>
                <a:gd name="T44" fmla="*/ 516169 w 383"/>
                <a:gd name="T45" fmla="*/ 8 h 8"/>
                <a:gd name="T46" fmla="*/ 452324 w 383"/>
                <a:gd name="T47" fmla="*/ 8 h 8"/>
                <a:gd name="T48" fmla="*/ 452324 w 383"/>
                <a:gd name="T49" fmla="*/ 0 h 8"/>
                <a:gd name="T50" fmla="*/ 565585 w 383"/>
                <a:gd name="T51" fmla="*/ 0 h 8"/>
                <a:gd name="T52" fmla="*/ 628017 w 383"/>
                <a:gd name="T53" fmla="*/ 0 h 8"/>
                <a:gd name="T54" fmla="*/ 628017 w 383"/>
                <a:gd name="T55" fmla="*/ 8 h 8"/>
                <a:gd name="T56" fmla="*/ 565585 w 383"/>
                <a:gd name="T57" fmla="*/ 8 h 8"/>
                <a:gd name="T58" fmla="*/ 565585 w 383"/>
                <a:gd name="T59" fmla="*/ 0 h 8"/>
                <a:gd name="T60" fmla="*/ 675152 w 383"/>
                <a:gd name="T61" fmla="*/ 0 h 8"/>
                <a:gd name="T62" fmla="*/ 740163 w 383"/>
                <a:gd name="T63" fmla="*/ 0 h 8"/>
                <a:gd name="T64" fmla="*/ 740163 w 383"/>
                <a:gd name="T65" fmla="*/ 8 h 8"/>
                <a:gd name="T66" fmla="*/ 675152 w 383"/>
                <a:gd name="T67" fmla="*/ 8 h 8"/>
                <a:gd name="T68" fmla="*/ 675152 w 383"/>
                <a:gd name="T69" fmla="*/ 0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3"/>
                <a:gd name="T106" fmla="*/ 0 h 8"/>
                <a:gd name="T107" fmla="*/ 383 w 383"/>
                <a:gd name="T108" fmla="*/ 8 h 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3" h="8">
                  <a:moveTo>
                    <a:pt x="0" y="0"/>
                  </a:move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8" y="0"/>
                  </a:moveTo>
                  <a:lnTo>
                    <a:pt x="92" y="0"/>
                  </a:lnTo>
                  <a:lnTo>
                    <a:pt x="92" y="8"/>
                  </a:lnTo>
                  <a:lnTo>
                    <a:pt x="58" y="8"/>
                  </a:lnTo>
                  <a:lnTo>
                    <a:pt x="58" y="0"/>
                  </a:lnTo>
                  <a:close/>
                  <a:moveTo>
                    <a:pt x="117" y="0"/>
                  </a:moveTo>
                  <a:lnTo>
                    <a:pt x="150" y="0"/>
                  </a:lnTo>
                  <a:lnTo>
                    <a:pt x="150" y="8"/>
                  </a:lnTo>
                  <a:lnTo>
                    <a:pt x="117" y="8"/>
                  </a:lnTo>
                  <a:lnTo>
                    <a:pt x="117" y="0"/>
                  </a:lnTo>
                  <a:close/>
                  <a:moveTo>
                    <a:pt x="175" y="0"/>
                  </a:moveTo>
                  <a:lnTo>
                    <a:pt x="208" y="0"/>
                  </a:lnTo>
                  <a:lnTo>
                    <a:pt x="208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33" y="0"/>
                  </a:moveTo>
                  <a:lnTo>
                    <a:pt x="266" y="0"/>
                  </a:lnTo>
                  <a:lnTo>
                    <a:pt x="266" y="8"/>
                  </a:lnTo>
                  <a:lnTo>
                    <a:pt x="233" y="8"/>
                  </a:lnTo>
                  <a:lnTo>
                    <a:pt x="233" y="0"/>
                  </a:lnTo>
                  <a:close/>
                  <a:moveTo>
                    <a:pt x="291" y="0"/>
                  </a:moveTo>
                  <a:lnTo>
                    <a:pt x="324" y="0"/>
                  </a:lnTo>
                  <a:lnTo>
                    <a:pt x="324" y="8"/>
                  </a:lnTo>
                  <a:lnTo>
                    <a:pt x="291" y="8"/>
                  </a:lnTo>
                  <a:lnTo>
                    <a:pt x="291" y="0"/>
                  </a:lnTo>
                  <a:close/>
                  <a:moveTo>
                    <a:pt x="349" y="0"/>
                  </a:moveTo>
                  <a:lnTo>
                    <a:pt x="383" y="0"/>
                  </a:lnTo>
                  <a:lnTo>
                    <a:pt x="383" y="8"/>
                  </a:lnTo>
                  <a:lnTo>
                    <a:pt x="349" y="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47"/>
            <p:cNvSpPr>
              <a:spLocks noChangeArrowheads="1"/>
            </p:cNvSpPr>
            <p:nvPr/>
          </p:nvSpPr>
          <p:spPr bwMode="auto">
            <a:xfrm>
              <a:off x="2402" y="2059"/>
              <a:ext cx="8" cy="30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52"/>
            <p:cNvSpPr>
              <a:spLocks noChangeArrowheads="1"/>
            </p:cNvSpPr>
            <p:nvPr/>
          </p:nvSpPr>
          <p:spPr bwMode="auto">
            <a:xfrm>
              <a:off x="2192" y="2366"/>
              <a:ext cx="4" cy="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Group 53"/>
          <p:cNvGrpSpPr>
            <a:grpSpLocks/>
          </p:cNvGrpSpPr>
          <p:nvPr/>
        </p:nvGrpSpPr>
        <p:grpSpPr bwMode="auto">
          <a:xfrm>
            <a:off x="2956300" y="3910378"/>
            <a:ext cx="1112838" cy="1020397"/>
            <a:chOff x="1957" y="1722"/>
            <a:chExt cx="1023" cy="740"/>
          </a:xfrm>
          <a:solidFill>
            <a:schemeClr val="bg1"/>
          </a:solidFill>
        </p:grpSpPr>
        <p:sp>
          <p:nvSpPr>
            <p:cNvPr id="15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57" y="1722"/>
              <a:ext cx="1023" cy="7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29"/>
            <p:cNvSpPr>
              <a:spLocks noEditPoints="1"/>
            </p:cNvSpPr>
            <p:nvPr/>
          </p:nvSpPr>
          <p:spPr bwMode="auto">
            <a:xfrm>
              <a:off x="1959" y="1724"/>
              <a:ext cx="1019" cy="657"/>
            </a:xfrm>
            <a:custGeom>
              <a:avLst/>
              <a:gdLst>
                <a:gd name="T0" fmla="*/ 0 w 1019"/>
                <a:gd name="T1" fmla="*/ 0 h 657"/>
                <a:gd name="T2" fmla="*/ 1019 w 1019"/>
                <a:gd name="T3" fmla="*/ 0 h 657"/>
                <a:gd name="T4" fmla="*/ 1019 w 1019"/>
                <a:gd name="T5" fmla="*/ 657 h 657"/>
                <a:gd name="T6" fmla="*/ 0 w 1019"/>
                <a:gd name="T7" fmla="*/ 657 h 657"/>
                <a:gd name="T8" fmla="*/ 0 w 1019"/>
                <a:gd name="T9" fmla="*/ 0 h 657"/>
                <a:gd name="T10" fmla="*/ 8 w 1019"/>
                <a:gd name="T11" fmla="*/ 653 h 657"/>
                <a:gd name="T12" fmla="*/ 4 w 1019"/>
                <a:gd name="T13" fmla="*/ 649 h 657"/>
                <a:gd name="T14" fmla="*/ 1015 w 1019"/>
                <a:gd name="T15" fmla="*/ 649 h 657"/>
                <a:gd name="T16" fmla="*/ 1011 w 1019"/>
                <a:gd name="T17" fmla="*/ 653 h 657"/>
                <a:gd name="T18" fmla="*/ 1011 w 1019"/>
                <a:gd name="T19" fmla="*/ 4 h 657"/>
                <a:gd name="T20" fmla="*/ 1015 w 1019"/>
                <a:gd name="T21" fmla="*/ 8 h 657"/>
                <a:gd name="T22" fmla="*/ 4 w 1019"/>
                <a:gd name="T23" fmla="*/ 8 h 657"/>
                <a:gd name="T24" fmla="*/ 8 w 1019"/>
                <a:gd name="T25" fmla="*/ 4 h 657"/>
                <a:gd name="T26" fmla="*/ 8 w 1019"/>
                <a:gd name="T27" fmla="*/ 653 h 6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9"/>
                <a:gd name="T43" fmla="*/ 0 h 657"/>
                <a:gd name="T44" fmla="*/ 1019 w 1019"/>
                <a:gd name="T45" fmla="*/ 657 h 6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9" h="657">
                  <a:moveTo>
                    <a:pt x="0" y="0"/>
                  </a:moveTo>
                  <a:lnTo>
                    <a:pt x="1019" y="0"/>
                  </a:lnTo>
                  <a:lnTo>
                    <a:pt x="1019" y="657"/>
                  </a:lnTo>
                  <a:lnTo>
                    <a:pt x="0" y="657"/>
                  </a:lnTo>
                  <a:lnTo>
                    <a:pt x="0" y="0"/>
                  </a:lnTo>
                  <a:close/>
                  <a:moveTo>
                    <a:pt x="8" y="653"/>
                  </a:moveTo>
                  <a:lnTo>
                    <a:pt x="4" y="649"/>
                  </a:lnTo>
                  <a:lnTo>
                    <a:pt x="1015" y="649"/>
                  </a:lnTo>
                  <a:lnTo>
                    <a:pt x="1011" y="653"/>
                  </a:lnTo>
                  <a:lnTo>
                    <a:pt x="1011" y="4"/>
                  </a:lnTo>
                  <a:lnTo>
                    <a:pt x="1015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65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30"/>
            <p:cNvSpPr>
              <a:spLocks/>
            </p:cNvSpPr>
            <p:nvPr/>
          </p:nvSpPr>
          <p:spPr bwMode="auto">
            <a:xfrm>
              <a:off x="2015" y="2196"/>
              <a:ext cx="13" cy="17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"/>
            <p:cNvSpPr>
              <a:spLocks noEditPoints="1"/>
            </p:cNvSpPr>
            <p:nvPr/>
          </p:nvSpPr>
          <p:spPr bwMode="auto">
            <a:xfrm>
              <a:off x="2013" y="2194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32"/>
            <p:cNvSpPr>
              <a:spLocks noChangeArrowheads="1"/>
            </p:cNvSpPr>
            <p:nvPr/>
          </p:nvSpPr>
          <p:spPr bwMode="auto">
            <a:xfrm>
              <a:off x="2017" y="2132"/>
              <a:ext cx="9" cy="141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Freeform 33"/>
            <p:cNvSpPr>
              <a:spLocks/>
            </p:cNvSpPr>
            <p:nvPr/>
          </p:nvSpPr>
          <p:spPr bwMode="auto">
            <a:xfrm>
              <a:off x="2144" y="2192"/>
              <a:ext cx="13" cy="16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0 h 64"/>
                <a:gd name="T4" fmla="*/ 0 w 48"/>
                <a:gd name="T5" fmla="*/ 0 h 64"/>
                <a:gd name="T6" fmla="*/ 0 w 48"/>
                <a:gd name="T7" fmla="*/ 0 h 64"/>
                <a:gd name="T8" fmla="*/ 0 w 48"/>
                <a:gd name="T9" fmla="*/ 0 h 64"/>
                <a:gd name="T10" fmla="*/ 0 w 48"/>
                <a:gd name="T11" fmla="*/ 0 h 64"/>
                <a:gd name="T12" fmla="*/ 0 w 48"/>
                <a:gd name="T13" fmla="*/ 0 h 64"/>
                <a:gd name="T14" fmla="*/ 0 w 48"/>
                <a:gd name="T15" fmla="*/ 0 h 64"/>
                <a:gd name="T16" fmla="*/ 0 w 48"/>
                <a:gd name="T17" fmla="*/ 0 h 64"/>
                <a:gd name="T18" fmla="*/ 0 w 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4"/>
                <a:gd name="T32" fmla="*/ 48 w 4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4">
                  <a:moveTo>
                    <a:pt x="0" y="32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48" y="15"/>
                    <a:pt x="48" y="32"/>
                  </a:cubicBezTo>
                  <a:cubicBezTo>
                    <a:pt x="48" y="50"/>
                    <a:pt x="38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1" y="64"/>
                    <a:pt x="0" y="50"/>
                    <a:pt x="0" y="32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34"/>
            <p:cNvSpPr>
              <a:spLocks noEditPoints="1"/>
            </p:cNvSpPr>
            <p:nvPr/>
          </p:nvSpPr>
          <p:spPr bwMode="auto">
            <a:xfrm>
              <a:off x="2142" y="2190"/>
              <a:ext cx="17" cy="21"/>
            </a:xfrm>
            <a:custGeom>
              <a:avLst/>
              <a:gdLst>
                <a:gd name="T0" fmla="*/ 0 w 65"/>
                <a:gd name="T1" fmla="*/ 0 h 81"/>
                <a:gd name="T2" fmla="*/ 0 w 65"/>
                <a:gd name="T3" fmla="*/ 0 h 81"/>
                <a:gd name="T4" fmla="*/ 0 w 65"/>
                <a:gd name="T5" fmla="*/ 0 h 81"/>
                <a:gd name="T6" fmla="*/ 0 w 65"/>
                <a:gd name="T7" fmla="*/ 0 h 81"/>
                <a:gd name="T8" fmla="*/ 0 w 65"/>
                <a:gd name="T9" fmla="*/ 0 h 81"/>
                <a:gd name="T10" fmla="*/ 0 w 65"/>
                <a:gd name="T11" fmla="*/ 0 h 81"/>
                <a:gd name="T12" fmla="*/ 0 w 65"/>
                <a:gd name="T13" fmla="*/ 0 h 81"/>
                <a:gd name="T14" fmla="*/ 0 w 65"/>
                <a:gd name="T15" fmla="*/ 0 h 81"/>
                <a:gd name="T16" fmla="*/ 0 w 65"/>
                <a:gd name="T17" fmla="*/ 0 h 81"/>
                <a:gd name="T18" fmla="*/ 0 w 65"/>
                <a:gd name="T19" fmla="*/ 0 h 81"/>
                <a:gd name="T20" fmla="*/ 0 w 65"/>
                <a:gd name="T21" fmla="*/ 0 h 81"/>
                <a:gd name="T22" fmla="*/ 0 w 65"/>
                <a:gd name="T23" fmla="*/ 0 h 81"/>
                <a:gd name="T24" fmla="*/ 0 w 65"/>
                <a:gd name="T25" fmla="*/ 0 h 81"/>
                <a:gd name="T26" fmla="*/ 0 w 65"/>
                <a:gd name="T27" fmla="*/ 0 h 81"/>
                <a:gd name="T28" fmla="*/ 0 w 65"/>
                <a:gd name="T29" fmla="*/ 0 h 81"/>
                <a:gd name="T30" fmla="*/ 0 w 65"/>
                <a:gd name="T31" fmla="*/ 0 h 81"/>
                <a:gd name="T32" fmla="*/ 0 w 65"/>
                <a:gd name="T33" fmla="*/ 0 h 81"/>
                <a:gd name="T34" fmla="*/ 0 w 65"/>
                <a:gd name="T35" fmla="*/ 0 h 81"/>
                <a:gd name="T36" fmla="*/ 0 w 65"/>
                <a:gd name="T37" fmla="*/ 0 h 81"/>
                <a:gd name="T38" fmla="*/ 0 w 65"/>
                <a:gd name="T39" fmla="*/ 0 h 81"/>
                <a:gd name="T40" fmla="*/ 0 w 65"/>
                <a:gd name="T41" fmla="*/ 0 h 81"/>
                <a:gd name="T42" fmla="*/ 0 w 65"/>
                <a:gd name="T43" fmla="*/ 0 h 81"/>
                <a:gd name="T44" fmla="*/ 0 w 65"/>
                <a:gd name="T45" fmla="*/ 0 h 81"/>
                <a:gd name="T46" fmla="*/ 0 w 65"/>
                <a:gd name="T47" fmla="*/ 0 h 81"/>
                <a:gd name="T48" fmla="*/ 0 w 65"/>
                <a:gd name="T49" fmla="*/ 0 h 81"/>
                <a:gd name="T50" fmla="*/ 0 w 65"/>
                <a:gd name="T51" fmla="*/ 0 h 81"/>
                <a:gd name="T52" fmla="*/ 0 w 65"/>
                <a:gd name="T53" fmla="*/ 0 h 81"/>
                <a:gd name="T54" fmla="*/ 0 w 65"/>
                <a:gd name="T55" fmla="*/ 0 h 81"/>
                <a:gd name="T56" fmla="*/ 0 w 65"/>
                <a:gd name="T57" fmla="*/ 0 h 81"/>
                <a:gd name="T58" fmla="*/ 0 w 65"/>
                <a:gd name="T59" fmla="*/ 0 h 81"/>
                <a:gd name="T60" fmla="*/ 0 w 65"/>
                <a:gd name="T61" fmla="*/ 0 h 81"/>
                <a:gd name="T62" fmla="*/ 0 w 65"/>
                <a:gd name="T63" fmla="*/ 0 h 81"/>
                <a:gd name="T64" fmla="*/ 0 w 65"/>
                <a:gd name="T65" fmla="*/ 0 h 81"/>
                <a:gd name="T66" fmla="*/ 0 w 65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1"/>
                <a:gd name="T104" fmla="*/ 65 w 6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1">
                  <a:moveTo>
                    <a:pt x="1" y="43"/>
                  </a:moveTo>
                  <a:cubicBezTo>
                    <a:pt x="0" y="41"/>
                    <a:pt x="0" y="40"/>
                    <a:pt x="1" y="38"/>
                  </a:cubicBezTo>
                  <a:lnTo>
                    <a:pt x="8" y="16"/>
                  </a:lnTo>
                  <a:cubicBezTo>
                    <a:pt x="8" y="14"/>
                    <a:pt x="10" y="13"/>
                    <a:pt x="11" y="12"/>
                  </a:cubicBezTo>
                  <a:lnTo>
                    <a:pt x="28" y="2"/>
                  </a:lnTo>
                  <a:cubicBezTo>
                    <a:pt x="31" y="0"/>
                    <a:pt x="34" y="0"/>
                    <a:pt x="37" y="2"/>
                  </a:cubicBezTo>
                  <a:lnTo>
                    <a:pt x="54" y="12"/>
                  </a:lnTo>
                  <a:cubicBezTo>
                    <a:pt x="55" y="13"/>
                    <a:pt x="56" y="14"/>
                    <a:pt x="57" y="16"/>
                  </a:cubicBezTo>
                  <a:lnTo>
                    <a:pt x="64" y="38"/>
                  </a:lnTo>
                  <a:cubicBezTo>
                    <a:pt x="65" y="40"/>
                    <a:pt x="65" y="41"/>
                    <a:pt x="64" y="43"/>
                  </a:cubicBezTo>
                  <a:lnTo>
                    <a:pt x="57" y="66"/>
                  </a:lnTo>
                  <a:cubicBezTo>
                    <a:pt x="57" y="68"/>
                    <a:pt x="55" y="70"/>
                    <a:pt x="53" y="71"/>
                  </a:cubicBezTo>
                  <a:lnTo>
                    <a:pt x="36" y="80"/>
                  </a:lnTo>
                  <a:cubicBezTo>
                    <a:pt x="34" y="81"/>
                    <a:pt x="31" y="81"/>
                    <a:pt x="29" y="80"/>
                  </a:cubicBezTo>
                  <a:lnTo>
                    <a:pt x="12" y="71"/>
                  </a:lnTo>
                  <a:cubicBezTo>
                    <a:pt x="10" y="70"/>
                    <a:pt x="8" y="68"/>
                    <a:pt x="8" y="66"/>
                  </a:cubicBezTo>
                  <a:lnTo>
                    <a:pt x="1" y="43"/>
                  </a:lnTo>
                  <a:close/>
                  <a:moveTo>
                    <a:pt x="23" y="61"/>
                  </a:moveTo>
                  <a:lnTo>
                    <a:pt x="19" y="56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46" y="56"/>
                  </a:lnTo>
                  <a:lnTo>
                    <a:pt x="42" y="61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2" y="21"/>
                  </a:lnTo>
                  <a:lnTo>
                    <a:pt x="45" y="25"/>
                  </a:lnTo>
                  <a:lnTo>
                    <a:pt x="28" y="15"/>
                  </a:lnTo>
                  <a:lnTo>
                    <a:pt x="37" y="15"/>
                  </a:lnTo>
                  <a:lnTo>
                    <a:pt x="20" y="25"/>
                  </a:lnTo>
                  <a:lnTo>
                    <a:pt x="23" y="21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23" y="6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35"/>
            <p:cNvSpPr>
              <a:spLocks noChangeArrowheads="1"/>
            </p:cNvSpPr>
            <p:nvPr/>
          </p:nvSpPr>
          <p:spPr bwMode="auto">
            <a:xfrm>
              <a:off x="2146" y="2136"/>
              <a:ext cx="9" cy="124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Freeform 36"/>
            <p:cNvSpPr>
              <a:spLocks/>
            </p:cNvSpPr>
            <p:nvPr/>
          </p:nvSpPr>
          <p:spPr bwMode="auto">
            <a:xfrm>
              <a:off x="2456" y="1984"/>
              <a:ext cx="17" cy="17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37"/>
            <p:cNvSpPr>
              <a:spLocks noEditPoints="1"/>
            </p:cNvSpPr>
            <p:nvPr/>
          </p:nvSpPr>
          <p:spPr bwMode="auto">
            <a:xfrm>
              <a:off x="2454" y="1982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38"/>
            <p:cNvSpPr>
              <a:spLocks noChangeArrowheads="1"/>
            </p:cNvSpPr>
            <p:nvPr/>
          </p:nvSpPr>
          <p:spPr bwMode="auto">
            <a:xfrm>
              <a:off x="2458" y="1936"/>
              <a:ext cx="8" cy="112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Freeform 39"/>
            <p:cNvSpPr>
              <a:spLocks/>
            </p:cNvSpPr>
            <p:nvPr/>
          </p:nvSpPr>
          <p:spPr bwMode="auto">
            <a:xfrm>
              <a:off x="2776" y="1843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40"/>
            <p:cNvSpPr>
              <a:spLocks noEditPoints="1"/>
            </p:cNvSpPr>
            <p:nvPr/>
          </p:nvSpPr>
          <p:spPr bwMode="auto">
            <a:xfrm>
              <a:off x="2774" y="1840"/>
              <a:ext cx="21" cy="22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41"/>
            <p:cNvSpPr>
              <a:spLocks noChangeArrowheads="1"/>
            </p:cNvSpPr>
            <p:nvPr/>
          </p:nvSpPr>
          <p:spPr bwMode="auto">
            <a:xfrm>
              <a:off x="2782" y="1757"/>
              <a:ext cx="9" cy="179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Freeform 42"/>
            <p:cNvSpPr>
              <a:spLocks/>
            </p:cNvSpPr>
            <p:nvPr/>
          </p:nvSpPr>
          <p:spPr bwMode="auto">
            <a:xfrm>
              <a:off x="2622" y="1897"/>
              <a:ext cx="17" cy="16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w 64"/>
                <a:gd name="T11" fmla="*/ 0 h 64"/>
                <a:gd name="T12" fmla="*/ 0 w 64"/>
                <a:gd name="T13" fmla="*/ 0 h 64"/>
                <a:gd name="T14" fmla="*/ 0 w 64"/>
                <a:gd name="T15" fmla="*/ 0 h 64"/>
                <a:gd name="T16" fmla="*/ 0 w 64"/>
                <a:gd name="T17" fmla="*/ 0 h 64"/>
                <a:gd name="T18" fmla="*/ 0 w 64"/>
                <a:gd name="T19" fmla="*/ 0 h 64"/>
                <a:gd name="T20" fmla="*/ 0 w 64"/>
                <a:gd name="T21" fmla="*/ 0 h 64"/>
                <a:gd name="T22" fmla="*/ 0 w 64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43"/>
            <p:cNvSpPr>
              <a:spLocks noEditPoints="1"/>
            </p:cNvSpPr>
            <p:nvPr/>
          </p:nvSpPr>
          <p:spPr bwMode="auto">
            <a:xfrm>
              <a:off x="2620" y="1895"/>
              <a:ext cx="21" cy="21"/>
            </a:xfrm>
            <a:custGeom>
              <a:avLst/>
              <a:gdLst>
                <a:gd name="T0" fmla="*/ 0 w 81"/>
                <a:gd name="T1" fmla="*/ 0 h 81"/>
                <a:gd name="T2" fmla="*/ 0 w 81"/>
                <a:gd name="T3" fmla="*/ 0 h 81"/>
                <a:gd name="T4" fmla="*/ 0 w 81"/>
                <a:gd name="T5" fmla="*/ 0 h 81"/>
                <a:gd name="T6" fmla="*/ 0 w 81"/>
                <a:gd name="T7" fmla="*/ 0 h 81"/>
                <a:gd name="T8" fmla="*/ 0 w 81"/>
                <a:gd name="T9" fmla="*/ 0 h 81"/>
                <a:gd name="T10" fmla="*/ 0 w 81"/>
                <a:gd name="T11" fmla="*/ 0 h 81"/>
                <a:gd name="T12" fmla="*/ 0 w 81"/>
                <a:gd name="T13" fmla="*/ 0 h 81"/>
                <a:gd name="T14" fmla="*/ 0 w 81"/>
                <a:gd name="T15" fmla="*/ 0 h 81"/>
                <a:gd name="T16" fmla="*/ 0 w 81"/>
                <a:gd name="T17" fmla="*/ 0 h 81"/>
                <a:gd name="T18" fmla="*/ 0 w 81"/>
                <a:gd name="T19" fmla="*/ 0 h 81"/>
                <a:gd name="T20" fmla="*/ 0 w 81"/>
                <a:gd name="T21" fmla="*/ 0 h 81"/>
                <a:gd name="T22" fmla="*/ 0 w 81"/>
                <a:gd name="T23" fmla="*/ 0 h 81"/>
                <a:gd name="T24" fmla="*/ 0 w 81"/>
                <a:gd name="T25" fmla="*/ 0 h 81"/>
                <a:gd name="T26" fmla="*/ 0 w 81"/>
                <a:gd name="T27" fmla="*/ 0 h 81"/>
                <a:gd name="T28" fmla="*/ 0 w 81"/>
                <a:gd name="T29" fmla="*/ 0 h 81"/>
                <a:gd name="T30" fmla="*/ 0 w 81"/>
                <a:gd name="T31" fmla="*/ 0 h 81"/>
                <a:gd name="T32" fmla="*/ 0 w 81"/>
                <a:gd name="T33" fmla="*/ 0 h 81"/>
                <a:gd name="T34" fmla="*/ 0 w 81"/>
                <a:gd name="T35" fmla="*/ 0 h 81"/>
                <a:gd name="T36" fmla="*/ 0 w 81"/>
                <a:gd name="T37" fmla="*/ 0 h 81"/>
                <a:gd name="T38" fmla="*/ 0 w 81"/>
                <a:gd name="T39" fmla="*/ 0 h 81"/>
                <a:gd name="T40" fmla="*/ 0 w 81"/>
                <a:gd name="T41" fmla="*/ 0 h 81"/>
                <a:gd name="T42" fmla="*/ 0 w 81"/>
                <a:gd name="T43" fmla="*/ 0 h 81"/>
                <a:gd name="T44" fmla="*/ 0 w 81"/>
                <a:gd name="T45" fmla="*/ 0 h 81"/>
                <a:gd name="T46" fmla="*/ 0 w 81"/>
                <a:gd name="T47" fmla="*/ 0 h 81"/>
                <a:gd name="T48" fmla="*/ 0 w 81"/>
                <a:gd name="T49" fmla="*/ 0 h 81"/>
                <a:gd name="T50" fmla="*/ 0 w 81"/>
                <a:gd name="T51" fmla="*/ 0 h 81"/>
                <a:gd name="T52" fmla="*/ 0 w 81"/>
                <a:gd name="T53" fmla="*/ 0 h 81"/>
                <a:gd name="T54" fmla="*/ 0 w 81"/>
                <a:gd name="T55" fmla="*/ 0 h 81"/>
                <a:gd name="T56" fmla="*/ 0 w 81"/>
                <a:gd name="T57" fmla="*/ 0 h 81"/>
                <a:gd name="T58" fmla="*/ 0 w 81"/>
                <a:gd name="T59" fmla="*/ 0 h 81"/>
                <a:gd name="T60" fmla="*/ 0 w 81"/>
                <a:gd name="T61" fmla="*/ 0 h 81"/>
                <a:gd name="T62" fmla="*/ 0 w 81"/>
                <a:gd name="T63" fmla="*/ 0 h 81"/>
                <a:gd name="T64" fmla="*/ 0 w 81"/>
                <a:gd name="T65" fmla="*/ 0 h 81"/>
                <a:gd name="T66" fmla="*/ 0 w 81"/>
                <a:gd name="T67" fmla="*/ 0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1" y="44"/>
                  </a:moveTo>
                  <a:cubicBezTo>
                    <a:pt x="0" y="42"/>
                    <a:pt x="0" y="39"/>
                    <a:pt x="1" y="37"/>
                  </a:cubicBezTo>
                  <a:lnTo>
                    <a:pt x="11" y="15"/>
                  </a:lnTo>
                  <a:cubicBezTo>
                    <a:pt x="12" y="13"/>
                    <a:pt x="13" y="12"/>
                    <a:pt x="15" y="11"/>
                  </a:cubicBezTo>
                  <a:lnTo>
                    <a:pt x="37" y="1"/>
                  </a:lnTo>
                  <a:cubicBezTo>
                    <a:pt x="39" y="0"/>
                    <a:pt x="42" y="0"/>
                    <a:pt x="44" y="1"/>
                  </a:cubicBezTo>
                  <a:lnTo>
                    <a:pt x="67" y="11"/>
                  </a:lnTo>
                  <a:cubicBezTo>
                    <a:pt x="69" y="12"/>
                    <a:pt x="70" y="14"/>
                    <a:pt x="71" y="15"/>
                  </a:cubicBezTo>
                  <a:lnTo>
                    <a:pt x="80" y="37"/>
                  </a:lnTo>
                  <a:cubicBezTo>
                    <a:pt x="81" y="39"/>
                    <a:pt x="81" y="41"/>
                    <a:pt x="80" y="43"/>
                  </a:cubicBezTo>
                  <a:lnTo>
                    <a:pt x="71" y="66"/>
                  </a:lnTo>
                  <a:cubicBezTo>
                    <a:pt x="70" y="68"/>
                    <a:pt x="68" y="70"/>
                    <a:pt x="66" y="71"/>
                  </a:cubicBezTo>
                  <a:lnTo>
                    <a:pt x="43" y="80"/>
                  </a:lnTo>
                  <a:cubicBezTo>
                    <a:pt x="41" y="81"/>
                    <a:pt x="39" y="81"/>
                    <a:pt x="37" y="80"/>
                  </a:cubicBezTo>
                  <a:lnTo>
                    <a:pt x="15" y="71"/>
                  </a:lnTo>
                  <a:cubicBezTo>
                    <a:pt x="14" y="70"/>
                    <a:pt x="12" y="69"/>
                    <a:pt x="11" y="67"/>
                  </a:cubicBezTo>
                  <a:lnTo>
                    <a:pt x="1" y="44"/>
                  </a:lnTo>
                  <a:close/>
                  <a:moveTo>
                    <a:pt x="26" y="60"/>
                  </a:moveTo>
                  <a:lnTo>
                    <a:pt x="21" y="56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61" y="56"/>
                  </a:lnTo>
                  <a:lnTo>
                    <a:pt x="56" y="61"/>
                  </a:lnTo>
                  <a:lnTo>
                    <a:pt x="65" y="38"/>
                  </a:lnTo>
                  <a:lnTo>
                    <a:pt x="65" y="43"/>
                  </a:lnTo>
                  <a:lnTo>
                    <a:pt x="56" y="21"/>
                  </a:lnTo>
                  <a:lnTo>
                    <a:pt x="60" y="2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22" y="26"/>
                  </a:lnTo>
                  <a:lnTo>
                    <a:pt x="26" y="22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6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44"/>
            <p:cNvSpPr>
              <a:spLocks noChangeArrowheads="1"/>
            </p:cNvSpPr>
            <p:nvPr/>
          </p:nvSpPr>
          <p:spPr bwMode="auto">
            <a:xfrm>
              <a:off x="2624" y="1832"/>
              <a:ext cx="9" cy="142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Freeform 45"/>
            <p:cNvSpPr>
              <a:spLocks/>
            </p:cNvSpPr>
            <p:nvPr/>
          </p:nvSpPr>
          <p:spPr bwMode="auto">
            <a:xfrm>
              <a:off x="2009" y="1820"/>
              <a:ext cx="937" cy="401"/>
            </a:xfrm>
            <a:custGeom>
              <a:avLst/>
              <a:gdLst>
                <a:gd name="T0" fmla="*/ 0 w 3604"/>
                <a:gd name="T1" fmla="*/ 0 h 1542"/>
                <a:gd name="T2" fmla="*/ 0 w 3604"/>
                <a:gd name="T3" fmla="*/ 0 h 1542"/>
                <a:gd name="T4" fmla="*/ 0 w 3604"/>
                <a:gd name="T5" fmla="*/ 0 h 1542"/>
                <a:gd name="T6" fmla="*/ 0 w 3604"/>
                <a:gd name="T7" fmla="*/ 0 h 1542"/>
                <a:gd name="T8" fmla="*/ 0 w 3604"/>
                <a:gd name="T9" fmla="*/ 0 h 1542"/>
                <a:gd name="T10" fmla="*/ 0 w 3604"/>
                <a:gd name="T11" fmla="*/ 0 h 1542"/>
                <a:gd name="T12" fmla="*/ 0 w 3604"/>
                <a:gd name="T13" fmla="*/ 0 h 1542"/>
                <a:gd name="T14" fmla="*/ 0 w 3604"/>
                <a:gd name="T15" fmla="*/ 0 h 1542"/>
                <a:gd name="T16" fmla="*/ 0 w 3604"/>
                <a:gd name="T17" fmla="*/ 0 h 1542"/>
                <a:gd name="T18" fmla="*/ 0 w 3604"/>
                <a:gd name="T19" fmla="*/ 0 h 1542"/>
                <a:gd name="T20" fmla="*/ 0 w 3604"/>
                <a:gd name="T21" fmla="*/ 0 h 1542"/>
                <a:gd name="T22" fmla="*/ 0 w 3604"/>
                <a:gd name="T23" fmla="*/ 0 h 1542"/>
                <a:gd name="T24" fmla="*/ 0 w 3604"/>
                <a:gd name="T25" fmla="*/ 0 h 1542"/>
                <a:gd name="T26" fmla="*/ 0 w 3604"/>
                <a:gd name="T27" fmla="*/ 0 h 1542"/>
                <a:gd name="T28" fmla="*/ 0 w 3604"/>
                <a:gd name="T29" fmla="*/ 0 h 1542"/>
                <a:gd name="T30" fmla="*/ 0 w 3604"/>
                <a:gd name="T31" fmla="*/ 0 h 1542"/>
                <a:gd name="T32" fmla="*/ 0 w 3604"/>
                <a:gd name="T33" fmla="*/ 0 h 1542"/>
                <a:gd name="T34" fmla="*/ 0 w 3604"/>
                <a:gd name="T35" fmla="*/ 0 h 1542"/>
                <a:gd name="T36" fmla="*/ 0 w 3604"/>
                <a:gd name="T37" fmla="*/ 0 h 1542"/>
                <a:gd name="T38" fmla="*/ 0 w 3604"/>
                <a:gd name="T39" fmla="*/ 0 h 1542"/>
                <a:gd name="T40" fmla="*/ 0 w 3604"/>
                <a:gd name="T41" fmla="*/ 0 h 1542"/>
                <a:gd name="T42" fmla="*/ 0 w 3604"/>
                <a:gd name="T43" fmla="*/ 0 h 1542"/>
                <a:gd name="T44" fmla="*/ 0 w 3604"/>
                <a:gd name="T45" fmla="*/ 0 h 1542"/>
                <a:gd name="T46" fmla="*/ 0 w 3604"/>
                <a:gd name="T47" fmla="*/ 0 h 1542"/>
                <a:gd name="T48" fmla="*/ 0 w 3604"/>
                <a:gd name="T49" fmla="*/ 0 h 1542"/>
                <a:gd name="T50" fmla="*/ 0 w 3604"/>
                <a:gd name="T51" fmla="*/ 0 h 1542"/>
                <a:gd name="T52" fmla="*/ 0 w 3604"/>
                <a:gd name="T53" fmla="*/ 0 h 1542"/>
                <a:gd name="T54" fmla="*/ 0 w 3604"/>
                <a:gd name="T55" fmla="*/ 0 h 1542"/>
                <a:gd name="T56" fmla="*/ 0 w 3604"/>
                <a:gd name="T57" fmla="*/ 0 h 1542"/>
                <a:gd name="T58" fmla="*/ 0 w 3604"/>
                <a:gd name="T59" fmla="*/ 0 h 1542"/>
                <a:gd name="T60" fmla="*/ 0 w 3604"/>
                <a:gd name="T61" fmla="*/ 0 h 1542"/>
                <a:gd name="T62" fmla="*/ 0 w 3604"/>
                <a:gd name="T63" fmla="*/ 0 h 1542"/>
                <a:gd name="T64" fmla="*/ 0 w 3604"/>
                <a:gd name="T65" fmla="*/ 0 h 1542"/>
                <a:gd name="T66" fmla="*/ 0 w 3604"/>
                <a:gd name="T67" fmla="*/ 0 h 1542"/>
                <a:gd name="T68" fmla="*/ 0 w 3604"/>
                <a:gd name="T69" fmla="*/ 0 h 1542"/>
                <a:gd name="T70" fmla="*/ 0 w 3604"/>
                <a:gd name="T71" fmla="*/ 0 h 1542"/>
                <a:gd name="T72" fmla="*/ 0 w 3604"/>
                <a:gd name="T73" fmla="*/ 0 h 1542"/>
                <a:gd name="T74" fmla="*/ 0 w 3604"/>
                <a:gd name="T75" fmla="*/ 0 h 15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4"/>
                <a:gd name="T115" fmla="*/ 0 h 1542"/>
                <a:gd name="T116" fmla="*/ 3604 w 3604"/>
                <a:gd name="T117" fmla="*/ 1542 h 15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4" h="1542">
                  <a:moveTo>
                    <a:pt x="0" y="1510"/>
                  </a:moveTo>
                  <a:lnTo>
                    <a:pt x="44" y="1508"/>
                  </a:lnTo>
                  <a:lnTo>
                    <a:pt x="101" y="1508"/>
                  </a:lnTo>
                  <a:lnTo>
                    <a:pt x="168" y="1507"/>
                  </a:lnTo>
                  <a:lnTo>
                    <a:pt x="243" y="1506"/>
                  </a:lnTo>
                  <a:lnTo>
                    <a:pt x="404" y="1496"/>
                  </a:lnTo>
                  <a:lnTo>
                    <a:pt x="485" y="1486"/>
                  </a:lnTo>
                  <a:lnTo>
                    <a:pt x="564" y="1470"/>
                  </a:lnTo>
                  <a:lnTo>
                    <a:pt x="721" y="1434"/>
                  </a:lnTo>
                  <a:lnTo>
                    <a:pt x="801" y="1413"/>
                  </a:lnTo>
                  <a:lnTo>
                    <a:pt x="883" y="1389"/>
                  </a:lnTo>
                  <a:lnTo>
                    <a:pt x="966" y="1358"/>
                  </a:lnTo>
                  <a:lnTo>
                    <a:pt x="1051" y="1320"/>
                  </a:lnTo>
                  <a:lnTo>
                    <a:pt x="1138" y="1271"/>
                  </a:lnTo>
                  <a:lnTo>
                    <a:pt x="1225" y="1211"/>
                  </a:lnTo>
                  <a:lnTo>
                    <a:pt x="1268" y="1175"/>
                  </a:lnTo>
                  <a:lnTo>
                    <a:pt x="1310" y="1134"/>
                  </a:lnTo>
                  <a:lnTo>
                    <a:pt x="1390" y="1037"/>
                  </a:lnTo>
                  <a:lnTo>
                    <a:pt x="1471" y="928"/>
                  </a:lnTo>
                  <a:lnTo>
                    <a:pt x="1554" y="810"/>
                  </a:lnTo>
                  <a:lnTo>
                    <a:pt x="1646" y="692"/>
                  </a:lnTo>
                  <a:lnTo>
                    <a:pt x="1749" y="578"/>
                  </a:lnTo>
                  <a:lnTo>
                    <a:pt x="1867" y="474"/>
                  </a:lnTo>
                  <a:cubicBezTo>
                    <a:pt x="1868" y="474"/>
                    <a:pt x="1868" y="473"/>
                    <a:pt x="1869" y="473"/>
                  </a:cubicBezTo>
                  <a:lnTo>
                    <a:pt x="2006" y="387"/>
                  </a:lnTo>
                  <a:lnTo>
                    <a:pt x="2088" y="349"/>
                  </a:lnTo>
                  <a:lnTo>
                    <a:pt x="2180" y="314"/>
                  </a:lnTo>
                  <a:lnTo>
                    <a:pt x="2280" y="280"/>
                  </a:lnTo>
                  <a:lnTo>
                    <a:pt x="2389" y="249"/>
                  </a:lnTo>
                  <a:lnTo>
                    <a:pt x="2620" y="191"/>
                  </a:lnTo>
                  <a:lnTo>
                    <a:pt x="2857" y="140"/>
                  </a:lnTo>
                  <a:lnTo>
                    <a:pt x="3088" y="96"/>
                  </a:lnTo>
                  <a:lnTo>
                    <a:pt x="3198" y="76"/>
                  </a:lnTo>
                  <a:lnTo>
                    <a:pt x="3299" y="58"/>
                  </a:lnTo>
                  <a:lnTo>
                    <a:pt x="3392" y="41"/>
                  </a:lnTo>
                  <a:lnTo>
                    <a:pt x="3473" y="26"/>
                  </a:lnTo>
                  <a:lnTo>
                    <a:pt x="3542" y="12"/>
                  </a:lnTo>
                  <a:lnTo>
                    <a:pt x="3597" y="0"/>
                  </a:lnTo>
                  <a:lnTo>
                    <a:pt x="3604" y="31"/>
                  </a:lnTo>
                  <a:lnTo>
                    <a:pt x="3549" y="43"/>
                  </a:lnTo>
                  <a:lnTo>
                    <a:pt x="3478" y="57"/>
                  </a:lnTo>
                  <a:lnTo>
                    <a:pt x="3397" y="72"/>
                  </a:lnTo>
                  <a:lnTo>
                    <a:pt x="3304" y="89"/>
                  </a:lnTo>
                  <a:lnTo>
                    <a:pt x="3203" y="107"/>
                  </a:lnTo>
                  <a:lnTo>
                    <a:pt x="3094" y="127"/>
                  </a:lnTo>
                  <a:lnTo>
                    <a:pt x="2864" y="171"/>
                  </a:lnTo>
                  <a:lnTo>
                    <a:pt x="2627" y="222"/>
                  </a:lnTo>
                  <a:lnTo>
                    <a:pt x="2398" y="280"/>
                  </a:lnTo>
                  <a:lnTo>
                    <a:pt x="2290" y="311"/>
                  </a:lnTo>
                  <a:lnTo>
                    <a:pt x="2191" y="343"/>
                  </a:lnTo>
                  <a:lnTo>
                    <a:pt x="2101" y="378"/>
                  </a:lnTo>
                  <a:lnTo>
                    <a:pt x="2023" y="414"/>
                  </a:lnTo>
                  <a:lnTo>
                    <a:pt x="1886" y="500"/>
                  </a:lnTo>
                  <a:lnTo>
                    <a:pt x="1888" y="499"/>
                  </a:lnTo>
                  <a:lnTo>
                    <a:pt x="1772" y="599"/>
                  </a:lnTo>
                  <a:lnTo>
                    <a:pt x="1671" y="711"/>
                  </a:lnTo>
                  <a:lnTo>
                    <a:pt x="1581" y="829"/>
                  </a:lnTo>
                  <a:lnTo>
                    <a:pt x="1496" y="947"/>
                  </a:lnTo>
                  <a:lnTo>
                    <a:pt x="1415" y="1058"/>
                  </a:lnTo>
                  <a:lnTo>
                    <a:pt x="1333" y="1157"/>
                  </a:lnTo>
                  <a:lnTo>
                    <a:pt x="1289" y="1200"/>
                  </a:lnTo>
                  <a:lnTo>
                    <a:pt x="1244" y="1238"/>
                  </a:lnTo>
                  <a:lnTo>
                    <a:pt x="1153" y="1299"/>
                  </a:lnTo>
                  <a:lnTo>
                    <a:pt x="1064" y="1349"/>
                  </a:lnTo>
                  <a:lnTo>
                    <a:pt x="977" y="1388"/>
                  </a:lnTo>
                  <a:lnTo>
                    <a:pt x="892" y="1420"/>
                  </a:lnTo>
                  <a:lnTo>
                    <a:pt x="809" y="1444"/>
                  </a:lnTo>
                  <a:lnTo>
                    <a:pt x="728" y="1465"/>
                  </a:lnTo>
                  <a:lnTo>
                    <a:pt x="571" y="1501"/>
                  </a:lnTo>
                  <a:lnTo>
                    <a:pt x="490" y="1517"/>
                  </a:lnTo>
                  <a:lnTo>
                    <a:pt x="406" y="1528"/>
                  </a:lnTo>
                  <a:lnTo>
                    <a:pt x="244" y="1538"/>
                  </a:lnTo>
                  <a:lnTo>
                    <a:pt x="169" y="1539"/>
                  </a:lnTo>
                  <a:lnTo>
                    <a:pt x="101" y="1540"/>
                  </a:lnTo>
                  <a:lnTo>
                    <a:pt x="45" y="1540"/>
                  </a:lnTo>
                  <a:lnTo>
                    <a:pt x="1" y="1542"/>
                  </a:lnTo>
                  <a:lnTo>
                    <a:pt x="0" y="151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46"/>
            <p:cNvSpPr>
              <a:spLocks noEditPoints="1"/>
            </p:cNvSpPr>
            <p:nvPr/>
          </p:nvSpPr>
          <p:spPr bwMode="auto">
            <a:xfrm>
              <a:off x="1959" y="2063"/>
              <a:ext cx="443" cy="8"/>
            </a:xfrm>
            <a:custGeom>
              <a:avLst/>
              <a:gdLst>
                <a:gd name="T0" fmla="*/ 0 w 383"/>
                <a:gd name="T1" fmla="*/ 0 h 8"/>
                <a:gd name="T2" fmla="*/ 62920 w 383"/>
                <a:gd name="T3" fmla="*/ 0 h 8"/>
                <a:gd name="T4" fmla="*/ 62920 w 383"/>
                <a:gd name="T5" fmla="*/ 8 h 8"/>
                <a:gd name="T6" fmla="*/ 0 w 383"/>
                <a:gd name="T7" fmla="*/ 8 h 8"/>
                <a:gd name="T8" fmla="*/ 0 w 383"/>
                <a:gd name="T9" fmla="*/ 0 h 8"/>
                <a:gd name="T10" fmla="*/ 112144 w 383"/>
                <a:gd name="T11" fmla="*/ 0 h 8"/>
                <a:gd name="T12" fmla="*/ 177148 w 383"/>
                <a:gd name="T13" fmla="*/ 0 h 8"/>
                <a:gd name="T14" fmla="*/ 177148 w 383"/>
                <a:gd name="T15" fmla="*/ 8 h 8"/>
                <a:gd name="T16" fmla="*/ 112144 w 383"/>
                <a:gd name="T17" fmla="*/ 8 h 8"/>
                <a:gd name="T18" fmla="*/ 112144 w 383"/>
                <a:gd name="T19" fmla="*/ 0 h 8"/>
                <a:gd name="T20" fmla="*/ 225809 w 383"/>
                <a:gd name="T21" fmla="*/ 0 h 8"/>
                <a:gd name="T22" fmla="*/ 288531 w 383"/>
                <a:gd name="T23" fmla="*/ 0 h 8"/>
                <a:gd name="T24" fmla="*/ 288531 w 383"/>
                <a:gd name="T25" fmla="*/ 8 h 8"/>
                <a:gd name="T26" fmla="*/ 225809 w 383"/>
                <a:gd name="T27" fmla="*/ 8 h 8"/>
                <a:gd name="T28" fmla="*/ 225809 w 383"/>
                <a:gd name="T29" fmla="*/ 0 h 8"/>
                <a:gd name="T30" fmla="*/ 339114 w 383"/>
                <a:gd name="T31" fmla="*/ 0 h 8"/>
                <a:gd name="T32" fmla="*/ 404169 w 383"/>
                <a:gd name="T33" fmla="*/ 0 h 8"/>
                <a:gd name="T34" fmla="*/ 404169 w 383"/>
                <a:gd name="T35" fmla="*/ 8 h 8"/>
                <a:gd name="T36" fmla="*/ 339114 w 383"/>
                <a:gd name="T37" fmla="*/ 8 h 8"/>
                <a:gd name="T38" fmla="*/ 339114 w 383"/>
                <a:gd name="T39" fmla="*/ 0 h 8"/>
                <a:gd name="T40" fmla="*/ 452324 w 383"/>
                <a:gd name="T41" fmla="*/ 0 h 8"/>
                <a:gd name="T42" fmla="*/ 516169 w 383"/>
                <a:gd name="T43" fmla="*/ 0 h 8"/>
                <a:gd name="T44" fmla="*/ 516169 w 383"/>
                <a:gd name="T45" fmla="*/ 8 h 8"/>
                <a:gd name="T46" fmla="*/ 452324 w 383"/>
                <a:gd name="T47" fmla="*/ 8 h 8"/>
                <a:gd name="T48" fmla="*/ 452324 w 383"/>
                <a:gd name="T49" fmla="*/ 0 h 8"/>
                <a:gd name="T50" fmla="*/ 565585 w 383"/>
                <a:gd name="T51" fmla="*/ 0 h 8"/>
                <a:gd name="T52" fmla="*/ 628017 w 383"/>
                <a:gd name="T53" fmla="*/ 0 h 8"/>
                <a:gd name="T54" fmla="*/ 628017 w 383"/>
                <a:gd name="T55" fmla="*/ 8 h 8"/>
                <a:gd name="T56" fmla="*/ 565585 w 383"/>
                <a:gd name="T57" fmla="*/ 8 h 8"/>
                <a:gd name="T58" fmla="*/ 565585 w 383"/>
                <a:gd name="T59" fmla="*/ 0 h 8"/>
                <a:gd name="T60" fmla="*/ 675152 w 383"/>
                <a:gd name="T61" fmla="*/ 0 h 8"/>
                <a:gd name="T62" fmla="*/ 740163 w 383"/>
                <a:gd name="T63" fmla="*/ 0 h 8"/>
                <a:gd name="T64" fmla="*/ 740163 w 383"/>
                <a:gd name="T65" fmla="*/ 8 h 8"/>
                <a:gd name="T66" fmla="*/ 675152 w 383"/>
                <a:gd name="T67" fmla="*/ 8 h 8"/>
                <a:gd name="T68" fmla="*/ 675152 w 383"/>
                <a:gd name="T69" fmla="*/ 0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3"/>
                <a:gd name="T106" fmla="*/ 0 h 8"/>
                <a:gd name="T107" fmla="*/ 383 w 383"/>
                <a:gd name="T108" fmla="*/ 8 h 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3" h="8">
                  <a:moveTo>
                    <a:pt x="0" y="0"/>
                  </a:move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8" y="0"/>
                  </a:moveTo>
                  <a:lnTo>
                    <a:pt x="92" y="0"/>
                  </a:lnTo>
                  <a:lnTo>
                    <a:pt x="92" y="8"/>
                  </a:lnTo>
                  <a:lnTo>
                    <a:pt x="58" y="8"/>
                  </a:lnTo>
                  <a:lnTo>
                    <a:pt x="58" y="0"/>
                  </a:lnTo>
                  <a:close/>
                  <a:moveTo>
                    <a:pt x="117" y="0"/>
                  </a:moveTo>
                  <a:lnTo>
                    <a:pt x="150" y="0"/>
                  </a:lnTo>
                  <a:lnTo>
                    <a:pt x="150" y="8"/>
                  </a:lnTo>
                  <a:lnTo>
                    <a:pt x="117" y="8"/>
                  </a:lnTo>
                  <a:lnTo>
                    <a:pt x="117" y="0"/>
                  </a:lnTo>
                  <a:close/>
                  <a:moveTo>
                    <a:pt x="175" y="0"/>
                  </a:moveTo>
                  <a:lnTo>
                    <a:pt x="208" y="0"/>
                  </a:lnTo>
                  <a:lnTo>
                    <a:pt x="208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33" y="0"/>
                  </a:moveTo>
                  <a:lnTo>
                    <a:pt x="266" y="0"/>
                  </a:lnTo>
                  <a:lnTo>
                    <a:pt x="266" y="8"/>
                  </a:lnTo>
                  <a:lnTo>
                    <a:pt x="233" y="8"/>
                  </a:lnTo>
                  <a:lnTo>
                    <a:pt x="233" y="0"/>
                  </a:lnTo>
                  <a:close/>
                  <a:moveTo>
                    <a:pt x="291" y="0"/>
                  </a:moveTo>
                  <a:lnTo>
                    <a:pt x="324" y="0"/>
                  </a:lnTo>
                  <a:lnTo>
                    <a:pt x="324" y="8"/>
                  </a:lnTo>
                  <a:lnTo>
                    <a:pt x="291" y="8"/>
                  </a:lnTo>
                  <a:lnTo>
                    <a:pt x="291" y="0"/>
                  </a:lnTo>
                  <a:close/>
                  <a:moveTo>
                    <a:pt x="349" y="0"/>
                  </a:moveTo>
                  <a:lnTo>
                    <a:pt x="383" y="0"/>
                  </a:lnTo>
                  <a:lnTo>
                    <a:pt x="383" y="8"/>
                  </a:lnTo>
                  <a:lnTo>
                    <a:pt x="349" y="8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47"/>
            <p:cNvSpPr>
              <a:spLocks noChangeArrowheads="1"/>
            </p:cNvSpPr>
            <p:nvPr/>
          </p:nvSpPr>
          <p:spPr bwMode="auto">
            <a:xfrm>
              <a:off x="2402" y="2059"/>
              <a:ext cx="8" cy="305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52"/>
            <p:cNvSpPr>
              <a:spLocks noChangeArrowheads="1"/>
            </p:cNvSpPr>
            <p:nvPr/>
          </p:nvSpPr>
          <p:spPr bwMode="auto">
            <a:xfrm>
              <a:off x="2192" y="2366"/>
              <a:ext cx="4" cy="21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39" name="Picture 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50421"/>
            <a:ext cx="1793840" cy="537785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0" name="Picture 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25" y="4730449"/>
            <a:ext cx="1933155" cy="529732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7" y="2720975"/>
            <a:ext cx="1173163" cy="193046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405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6608763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Calibri" panose="020F0502020204030204" pitchFamily="34" charset="0"/>
                <a:ea typeface="MS PGothic" pitchFamily="34" charset="-128"/>
              </a:rPr>
              <a:t>Key </a:t>
            </a:r>
            <a:r>
              <a:rPr lang="en-US" altLang="en-US" sz="3600" b="1" dirty="0">
                <a:latin typeface="Calibri" panose="020F0502020204030204" pitchFamily="34" charset="0"/>
                <a:ea typeface="MS PGothic" pitchFamily="34" charset="-128"/>
              </a:rPr>
              <a:t>e</a:t>
            </a:r>
            <a:r>
              <a:rPr lang="en-US" altLang="en-US" sz="3600" b="1" dirty="0" smtClean="0">
                <a:latin typeface="Calibri" panose="020F0502020204030204" pitchFamily="34" charset="0"/>
                <a:ea typeface="MS PGothic" pitchFamily="34" charset="-128"/>
              </a:rPr>
              <a:t>lements of </a:t>
            </a:r>
            <a:r>
              <a:rPr lang="en-US" altLang="en-US" sz="3600" b="1" dirty="0" err="1" smtClean="0">
                <a:latin typeface="Calibri" panose="020F0502020204030204" pitchFamily="34" charset="0"/>
                <a:ea typeface="MS PGothic" pitchFamily="34" charset="-128"/>
              </a:rPr>
              <a:t>QIVIVE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grpSp>
        <p:nvGrpSpPr>
          <p:cNvPr id="4" name="Group 49"/>
          <p:cNvGrpSpPr>
            <a:grpSpLocks noChangeAspect="1"/>
          </p:cNvGrpSpPr>
          <p:nvPr/>
        </p:nvGrpSpPr>
        <p:grpSpPr bwMode="auto">
          <a:xfrm>
            <a:off x="228600" y="1524000"/>
            <a:ext cx="8629687" cy="4571999"/>
            <a:chOff x="1646" y="3352"/>
            <a:chExt cx="9004" cy="5208"/>
          </a:xfrm>
        </p:grpSpPr>
        <p:sp>
          <p:nvSpPr>
            <p:cNvPr id="5" name="Text Box 69"/>
            <p:cNvSpPr txBox="1">
              <a:spLocks noChangeArrowheads="1"/>
            </p:cNvSpPr>
            <p:nvPr/>
          </p:nvSpPr>
          <p:spPr bwMode="auto">
            <a:xfrm>
              <a:off x="1880" y="4573"/>
              <a:ext cx="1712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pPr algn="ctr"/>
              <a:r>
                <a:rPr lang="de-DE" altLang="en-US" sz="160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Potential Target Tissue</a:t>
              </a:r>
            </a:p>
          </p:txBody>
        </p:sp>
        <p:sp>
          <p:nvSpPr>
            <p:cNvPr id="8" name="AutoShape 68"/>
            <p:cNvSpPr>
              <a:spLocks noChangeArrowheads="1"/>
            </p:cNvSpPr>
            <p:nvPr/>
          </p:nvSpPr>
          <p:spPr bwMode="auto">
            <a:xfrm>
              <a:off x="6375" y="5814"/>
              <a:ext cx="1613" cy="8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pPr algn="ctr"/>
              <a:r>
                <a:rPr lang="de-DE" altLang="en-US" sz="1600">
                  <a:latin typeface="+mn-lt"/>
                  <a:cs typeface="Times New Roman" pitchFamily="18" charset="0"/>
                </a:rPr>
                <a:t>Biokinetic Model</a:t>
              </a:r>
            </a:p>
          </p:txBody>
        </p:sp>
        <p:sp>
          <p:nvSpPr>
            <p:cNvPr id="9" name="AutoShape 67"/>
            <p:cNvSpPr>
              <a:spLocks noChangeArrowheads="1"/>
            </p:cNvSpPr>
            <p:nvPr/>
          </p:nvSpPr>
          <p:spPr bwMode="auto">
            <a:xfrm>
              <a:off x="3457" y="7702"/>
              <a:ext cx="2403" cy="85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pPr algn="ctr"/>
              <a:r>
                <a:rPr lang="de-DE" altLang="en-US" sz="1600" dirty="0">
                  <a:latin typeface="+mn-lt"/>
                  <a:cs typeface="Times New Roman" pitchFamily="18" charset="0"/>
                </a:rPr>
                <a:t>In Vivo Human </a:t>
              </a:r>
              <a:endParaRPr lang="en-US" alt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de-DE" altLang="en-US" sz="1600" dirty="0" smtClean="0">
                  <a:latin typeface="+mn-lt"/>
                  <a:cs typeface="Times New Roman" pitchFamily="18" charset="0"/>
                </a:rPr>
                <a:t>Safe Exposure Estimate</a:t>
              </a:r>
              <a:endParaRPr lang="de-DE" alt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AutoShape 66"/>
            <p:cNvSpPr>
              <a:spLocks noChangeArrowheads="1"/>
            </p:cNvSpPr>
            <p:nvPr/>
          </p:nvSpPr>
          <p:spPr bwMode="auto">
            <a:xfrm>
              <a:off x="1646" y="5862"/>
              <a:ext cx="1373" cy="8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pPr algn="ctr"/>
              <a:r>
                <a:rPr lang="de-DE" altLang="en-US" sz="1600">
                  <a:latin typeface="+mn-lt"/>
                  <a:cs typeface="Times New Roman" pitchFamily="18" charset="0"/>
                </a:rPr>
                <a:t>In vitro </a:t>
              </a:r>
              <a:endParaRPr lang="en-US" altLang="en-US" sz="1600">
                <a:latin typeface="+mn-lt"/>
                <a:cs typeface="Times New Roman" pitchFamily="18" charset="0"/>
              </a:endParaRPr>
            </a:p>
            <a:p>
              <a:pPr algn="ctr"/>
              <a:r>
                <a:rPr lang="de-DE" altLang="en-US" sz="1600">
                  <a:latin typeface="+mn-lt"/>
                  <a:cs typeface="Times New Roman" pitchFamily="18" charset="0"/>
                </a:rPr>
                <a:t>Dynamics</a:t>
              </a:r>
            </a:p>
          </p:txBody>
        </p:sp>
        <p:sp>
          <p:nvSpPr>
            <p:cNvPr id="11" name="AutoShape 65"/>
            <p:cNvSpPr>
              <a:spLocks noChangeArrowheads="1"/>
            </p:cNvSpPr>
            <p:nvPr/>
          </p:nvSpPr>
          <p:spPr bwMode="auto">
            <a:xfrm>
              <a:off x="9239" y="3381"/>
              <a:ext cx="1411" cy="8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pPr algn="ctr"/>
              <a:r>
                <a:rPr lang="de-DE" altLang="en-US" sz="1600">
                  <a:latin typeface="+mn-lt"/>
                  <a:cs typeface="Times New Roman" pitchFamily="18" charset="0"/>
                </a:rPr>
                <a:t>In Vitro </a:t>
              </a:r>
              <a:endParaRPr lang="en-US" altLang="en-US" sz="1600">
                <a:latin typeface="+mn-lt"/>
                <a:cs typeface="Times New Roman" pitchFamily="18" charset="0"/>
              </a:endParaRPr>
            </a:p>
            <a:p>
              <a:pPr algn="ctr"/>
              <a:r>
                <a:rPr lang="de-DE" altLang="en-US" sz="1600">
                  <a:latin typeface="+mn-lt"/>
                  <a:cs typeface="Times New Roman" pitchFamily="18" charset="0"/>
                </a:rPr>
                <a:t>Kinetics</a:t>
              </a:r>
            </a:p>
          </p:txBody>
        </p:sp>
        <p:sp>
          <p:nvSpPr>
            <p:cNvPr id="12" name="AutoShape 64"/>
            <p:cNvSpPr>
              <a:spLocks noChangeArrowheads="1"/>
            </p:cNvSpPr>
            <p:nvPr/>
          </p:nvSpPr>
          <p:spPr bwMode="auto">
            <a:xfrm>
              <a:off x="3918" y="3401"/>
              <a:ext cx="1392" cy="87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pPr algn="ctr"/>
              <a:r>
                <a:rPr lang="de-DE" altLang="en-US" sz="1600">
                  <a:latin typeface="+mn-lt"/>
                  <a:cs typeface="Times New Roman" pitchFamily="18" charset="0"/>
                </a:rPr>
                <a:t>QSAR</a:t>
              </a:r>
              <a:endParaRPr lang="en-US" altLang="en-US" sz="1600">
                <a:latin typeface="+mn-lt"/>
                <a:cs typeface="Times New Roman" pitchFamily="18" charset="0"/>
              </a:endParaRPr>
            </a:p>
            <a:p>
              <a:pPr algn="ctr"/>
              <a:r>
                <a:rPr lang="de-DE" altLang="en-US" sz="1600">
                  <a:latin typeface="+mn-lt"/>
                  <a:cs typeface="Times New Roman" pitchFamily="18" charset="0"/>
                </a:rPr>
                <a:t>QSPR</a:t>
              </a:r>
            </a:p>
          </p:txBody>
        </p:sp>
        <p:cxnSp>
          <p:nvCxnSpPr>
            <p:cNvPr id="13" name="AutoShape 63"/>
            <p:cNvCxnSpPr>
              <a:cxnSpLocks noChangeShapeType="1"/>
            </p:cNvCxnSpPr>
            <p:nvPr/>
          </p:nvCxnSpPr>
          <p:spPr bwMode="auto">
            <a:xfrm flipV="1">
              <a:off x="5310" y="3830"/>
              <a:ext cx="3929" cy="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2"/>
            <p:cNvCxnSpPr>
              <a:cxnSpLocks noChangeShapeType="1"/>
            </p:cNvCxnSpPr>
            <p:nvPr/>
          </p:nvCxnSpPr>
          <p:spPr bwMode="auto">
            <a:xfrm flipH="1">
              <a:off x="2953" y="4221"/>
              <a:ext cx="1001" cy="16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61"/>
            <p:cNvCxnSpPr>
              <a:cxnSpLocks noChangeShapeType="1"/>
            </p:cNvCxnSpPr>
            <p:nvPr/>
          </p:nvCxnSpPr>
          <p:spPr bwMode="auto">
            <a:xfrm flipH="1">
              <a:off x="5796" y="6605"/>
              <a:ext cx="639" cy="11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60"/>
            <p:cNvCxnSpPr>
              <a:cxnSpLocks noChangeShapeType="1"/>
            </p:cNvCxnSpPr>
            <p:nvPr/>
          </p:nvCxnSpPr>
          <p:spPr bwMode="auto">
            <a:xfrm>
              <a:off x="2953" y="6663"/>
              <a:ext cx="573" cy="10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59"/>
            <p:cNvCxnSpPr>
              <a:cxnSpLocks noChangeShapeType="1"/>
            </p:cNvCxnSpPr>
            <p:nvPr/>
          </p:nvCxnSpPr>
          <p:spPr bwMode="auto">
            <a:xfrm flipV="1">
              <a:off x="3019" y="6148"/>
              <a:ext cx="3356" cy="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58"/>
            <p:cNvCxnSpPr>
              <a:cxnSpLocks noChangeShapeType="1"/>
            </p:cNvCxnSpPr>
            <p:nvPr/>
          </p:nvCxnSpPr>
          <p:spPr bwMode="auto">
            <a:xfrm flipH="1">
              <a:off x="3019" y="6348"/>
              <a:ext cx="335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57"/>
            <p:cNvSpPr txBox="1">
              <a:spLocks noChangeArrowheads="1"/>
            </p:cNvSpPr>
            <p:nvPr/>
          </p:nvSpPr>
          <p:spPr bwMode="auto">
            <a:xfrm>
              <a:off x="6536" y="3352"/>
              <a:ext cx="1847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r>
                <a:rPr lang="de-DE" altLang="en-US" sz="160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Metabolite ID</a:t>
              </a:r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3793" y="5435"/>
              <a:ext cx="1928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r>
                <a:rPr lang="de-DE" altLang="en-US" sz="16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Information on assay conditions</a:t>
              </a:r>
              <a:endParaRPr lang="de-DE" altLang="en-US" sz="1600" dirty="0">
                <a:solidFill>
                  <a:schemeClr val="tx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3757" y="6390"/>
              <a:ext cx="2103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r>
                <a:rPr lang="de-DE" altLang="en-US" sz="16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Prediction of chemical kinetics</a:t>
              </a:r>
              <a:endParaRPr lang="de-DE" altLang="en-US" sz="1600" dirty="0">
                <a:solidFill>
                  <a:schemeClr val="tx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1805" y="6932"/>
              <a:ext cx="1274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pPr algn="ctr"/>
              <a:r>
                <a:rPr lang="de-DE" altLang="en-US" sz="160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Nature of Toxicity</a:t>
              </a:r>
            </a:p>
          </p:txBody>
        </p:sp>
        <p:sp>
          <p:nvSpPr>
            <p:cNvPr id="23" name="Text Box 53"/>
            <p:cNvSpPr txBox="1">
              <a:spLocks noChangeArrowheads="1"/>
            </p:cNvSpPr>
            <p:nvPr/>
          </p:nvSpPr>
          <p:spPr bwMode="auto">
            <a:xfrm>
              <a:off x="5640" y="4140"/>
              <a:ext cx="3496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Hepatic clearance</a:t>
              </a:r>
            </a:p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Intestinal uptake / metabolism</a:t>
              </a:r>
            </a:p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Renal clearance</a:t>
              </a:r>
            </a:p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Partitioning</a:t>
              </a:r>
            </a:p>
          </p:txBody>
        </p:sp>
        <p:sp>
          <p:nvSpPr>
            <p:cNvPr id="24" name="Text Box 52"/>
            <p:cNvSpPr txBox="1">
              <a:spLocks noChangeArrowheads="1"/>
            </p:cNvSpPr>
            <p:nvPr/>
          </p:nvSpPr>
          <p:spPr bwMode="auto">
            <a:xfrm>
              <a:off x="6295" y="7035"/>
              <a:ext cx="195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Palatino" pitchFamily="18" charset="0"/>
                </a:defRPr>
              </a:lvl9pPr>
            </a:lstStyle>
            <a:p>
              <a:r>
                <a:rPr lang="de-DE" altLang="en-US" sz="16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PBPK modeling</a:t>
              </a:r>
            </a:p>
            <a:p>
              <a:r>
                <a:rPr lang="de-DE" altLang="en-US" sz="16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Reverse Dosimetry</a:t>
              </a:r>
              <a:endParaRPr lang="de-DE" altLang="en-US" sz="1600" dirty="0">
                <a:solidFill>
                  <a:schemeClr val="tx1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5" name="AutoShape 51"/>
            <p:cNvCxnSpPr>
              <a:cxnSpLocks noChangeShapeType="1"/>
            </p:cNvCxnSpPr>
            <p:nvPr/>
          </p:nvCxnSpPr>
          <p:spPr bwMode="auto">
            <a:xfrm flipH="1">
              <a:off x="7910" y="4221"/>
              <a:ext cx="2006" cy="16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50"/>
            <p:cNvCxnSpPr>
              <a:cxnSpLocks noChangeShapeType="1"/>
            </p:cNvCxnSpPr>
            <p:nvPr/>
          </p:nvCxnSpPr>
          <p:spPr bwMode="auto">
            <a:xfrm>
              <a:off x="5262" y="4221"/>
              <a:ext cx="1173" cy="16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6376084" y="5820628"/>
            <a:ext cx="2259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cs typeface="Arial" panose="020B0604020202020204" pitchFamily="34" charset="0"/>
              </a:rPr>
              <a:t>(modified from Yoon </a:t>
            </a:r>
            <a:r>
              <a:rPr lang="en-US" sz="1200" b="1" dirty="0" smtClean="0">
                <a:cs typeface="Arial" panose="020B0604020202020204" pitchFamily="34" charset="0"/>
              </a:rPr>
              <a:t>et al. 2012)</a:t>
            </a:r>
            <a:endParaRPr lang="en-US" sz="1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876425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chemical</a:t>
            </a:r>
          </a:p>
          <a:p>
            <a:pPr algn="ctr">
              <a:defRPr/>
            </a:pPr>
            <a:r>
              <a:rPr lang="en-US" dirty="0"/>
              <a:t>properties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1876425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molecular</a:t>
            </a:r>
          </a:p>
          <a:p>
            <a:pPr algn="ctr">
              <a:defRPr/>
            </a:pPr>
            <a:r>
              <a:rPr lang="en-US" dirty="0"/>
              <a:t>target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9213" y="1876425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cellular response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1876425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tissue</a:t>
            </a:r>
          </a:p>
          <a:p>
            <a:pPr algn="ctr">
              <a:defRPr/>
            </a:pPr>
            <a:r>
              <a:rPr lang="en-US" dirty="0"/>
              <a:t>response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5200" y="1876425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organism</a:t>
            </a:r>
          </a:p>
          <a:p>
            <a:pPr algn="ctr">
              <a:defRPr/>
            </a:pPr>
            <a:r>
              <a:rPr lang="en-US" dirty="0"/>
              <a:t>response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905000" y="2105025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630613" y="2105025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57813" y="2105025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83425" y="2105025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1866900" y="1304925"/>
            <a:ext cx="304800" cy="312420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3657600" y="2028825"/>
            <a:ext cx="304800" cy="350520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4305300" y="771525"/>
            <a:ext cx="304800" cy="8001000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5105400" y="2562225"/>
            <a:ext cx="457200" cy="640080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35" name="TextBox 16"/>
          <p:cNvSpPr txBox="1">
            <a:spLocks noChangeArrowheads="1"/>
          </p:cNvSpPr>
          <p:nvPr/>
        </p:nvSpPr>
        <p:spPr bwMode="auto">
          <a:xfrm>
            <a:off x="685800" y="3095625"/>
            <a:ext cx="276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Molecular Initiating Event</a:t>
            </a:r>
          </a:p>
        </p:txBody>
      </p:sp>
      <p:sp>
        <p:nvSpPr>
          <p:cNvPr id="56336" name="TextBox 17"/>
          <p:cNvSpPr txBox="1">
            <a:spLocks noChangeArrowheads="1"/>
          </p:cNvSpPr>
          <p:nvPr/>
        </p:nvSpPr>
        <p:spPr bwMode="auto">
          <a:xfrm>
            <a:off x="2935288" y="4073525"/>
            <a:ext cx="186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Toxicity pathway</a:t>
            </a:r>
          </a:p>
        </p:txBody>
      </p:sp>
      <p:sp>
        <p:nvSpPr>
          <p:cNvPr id="56337" name="TextBox 18"/>
          <p:cNvSpPr txBox="1">
            <a:spLocks noChangeArrowheads="1"/>
          </p:cNvSpPr>
          <p:nvPr/>
        </p:nvSpPr>
        <p:spPr bwMode="auto">
          <a:xfrm>
            <a:off x="3635375" y="5011738"/>
            <a:ext cx="169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cs typeface="Arial" charset="0"/>
              </a:rPr>
              <a:t>Mode of action</a:t>
            </a:r>
          </a:p>
        </p:txBody>
      </p:sp>
      <p:sp>
        <p:nvSpPr>
          <p:cNvPr id="56338" name="TextBox 19"/>
          <p:cNvSpPr txBox="1">
            <a:spLocks noChangeArrowheads="1"/>
          </p:cNvSpPr>
          <p:nvPr/>
        </p:nvSpPr>
        <p:spPr bwMode="auto">
          <a:xfrm>
            <a:off x="3878262" y="6030913"/>
            <a:ext cx="290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cs typeface="Arial" charset="0"/>
              </a:rPr>
              <a:t>Adverse outcome pathway</a:t>
            </a:r>
          </a:p>
        </p:txBody>
      </p:sp>
      <p:sp>
        <p:nvSpPr>
          <p:cNvPr id="56339" name="Title 1"/>
          <p:cNvSpPr txBox="1">
            <a:spLocks/>
          </p:cNvSpPr>
          <p:nvPr/>
        </p:nvSpPr>
        <p:spPr bwMode="auto">
          <a:xfrm>
            <a:off x="152400" y="304800"/>
            <a:ext cx="6858000" cy="8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b="1" dirty="0" smtClean="0">
                <a:latin typeface="+mn-lt"/>
                <a:cs typeface="Arial" charset="0"/>
              </a:rPr>
              <a:t>PBPK modeling is an effective tool for </a:t>
            </a:r>
            <a:r>
              <a:rPr lang="en-US" altLang="en-US" b="1" dirty="0" err="1" smtClean="0">
                <a:latin typeface="+mn-lt"/>
                <a:cs typeface="Arial" charset="0"/>
              </a:rPr>
              <a:t>QIVIVE</a:t>
            </a:r>
            <a:r>
              <a:rPr lang="en-US" altLang="en-US" b="1" dirty="0" smtClean="0">
                <a:latin typeface="+mn-lt"/>
                <a:cs typeface="Arial" charset="0"/>
              </a:rPr>
              <a:t> in an </a:t>
            </a:r>
            <a:r>
              <a:rPr lang="en-US" altLang="en-US" b="1" dirty="0" err="1" smtClean="0">
                <a:latin typeface="+mn-lt"/>
                <a:cs typeface="Arial" charset="0"/>
              </a:rPr>
              <a:t>AOP</a:t>
            </a:r>
            <a:r>
              <a:rPr lang="en-US" altLang="en-US" b="1" dirty="0" smtClean="0">
                <a:latin typeface="+mn-lt"/>
                <a:cs typeface="Arial" charset="0"/>
              </a:rPr>
              <a:t> framework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3019425"/>
            <a:ext cx="2781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Identify key events</a:t>
            </a:r>
          </a:p>
        </p:txBody>
      </p:sp>
    </p:spTree>
    <p:extLst>
      <p:ext uri="{BB962C8B-B14F-4D97-AF65-F5344CB8AC3E}">
        <p14:creationId xmlns:p14="http://schemas.microsoft.com/office/powerpoint/2010/main" val="17690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1143000"/>
          </a:xfrm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+mn-lt"/>
              </a:rPr>
              <a:t>PBPK brings a tool to describe concentration-response relationship for early key event at the target in vivo for </a:t>
            </a:r>
            <a:r>
              <a:rPr lang="en-US" sz="2800" b="1" dirty="0" err="1" smtClean="0">
                <a:latin typeface="+mn-lt"/>
              </a:rPr>
              <a:t>AOP</a:t>
            </a:r>
            <a:r>
              <a:rPr lang="en-US" sz="2800" b="1" dirty="0" smtClean="0">
                <a:latin typeface="+mn-lt"/>
              </a:rPr>
              <a:t>-based </a:t>
            </a:r>
            <a:r>
              <a:rPr lang="en-US" sz="2800" b="1" dirty="0">
                <a:latin typeface="+mn-lt"/>
              </a:rPr>
              <a:t>safety assessment</a:t>
            </a:r>
            <a:br>
              <a:rPr lang="en-US" sz="2800" b="1" dirty="0">
                <a:latin typeface="+mn-lt"/>
              </a:rPr>
            </a:b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09800"/>
            <a:ext cx="8915400" cy="4495799"/>
          </a:xfrm>
        </p:spPr>
        <p:txBody>
          <a:bodyPr rtlCol="0">
            <a:noAutofit/>
          </a:bodyPr>
          <a:lstStyle/>
          <a:p>
            <a:pPr marL="854075" lvl="1" indent="-295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cs typeface="Arial" pitchFamily="34" charset="0"/>
              </a:rPr>
              <a:t>PBPK models provide a physiological platform to incorporate in </a:t>
            </a:r>
            <a:r>
              <a:rPr lang="en-US" sz="2300" dirty="0" err="1" smtClean="0">
                <a:cs typeface="Arial" pitchFamily="34" charset="0"/>
              </a:rPr>
              <a:t>silico</a:t>
            </a:r>
            <a:r>
              <a:rPr lang="en-US" sz="2300" dirty="0" smtClean="0">
                <a:cs typeface="Arial" pitchFamily="34" charset="0"/>
              </a:rPr>
              <a:t>- and in vitro-derived chemical specific parameters </a:t>
            </a:r>
            <a:r>
              <a:rPr lang="en-US" sz="2300" dirty="0" smtClean="0"/>
              <a:t>to </a:t>
            </a:r>
            <a:r>
              <a:rPr lang="en-US" sz="2300" dirty="0"/>
              <a:t>predict in vivo absorption, distribution, metabolism and </a:t>
            </a:r>
            <a:r>
              <a:rPr lang="en-US" sz="2300" dirty="0" smtClean="0"/>
              <a:t>excretion</a:t>
            </a:r>
          </a:p>
          <a:p>
            <a:pPr marL="854075" lvl="1" indent="-295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300" dirty="0" err="1" smtClean="0"/>
              <a:t>IVIVE</a:t>
            </a:r>
            <a:r>
              <a:rPr lang="en-US" sz="2300" dirty="0" smtClean="0"/>
              <a:t>-PBPK modeling </a:t>
            </a:r>
            <a:r>
              <a:rPr lang="en-US" sz="2300" dirty="0"/>
              <a:t>can be used </a:t>
            </a:r>
            <a:r>
              <a:rPr lang="en-US" sz="2300" dirty="0" smtClean="0"/>
              <a:t>in human safety assessment</a:t>
            </a:r>
          </a:p>
          <a:p>
            <a:pPr marL="1254125" lvl="2" indent="-2952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300" dirty="0" smtClean="0"/>
              <a:t>to </a:t>
            </a:r>
            <a:r>
              <a:rPr lang="en-US" sz="2300" dirty="0"/>
              <a:t>predict the </a:t>
            </a:r>
            <a:r>
              <a:rPr lang="en-US" sz="2300" i="1" dirty="0"/>
              <a:t>in vivo</a:t>
            </a:r>
            <a:r>
              <a:rPr lang="en-US" sz="2300" dirty="0"/>
              <a:t> exposure conditions that would produce chemical concentrations in the target tissue equivalent to the concentrations at which effects were observed with </a:t>
            </a:r>
            <a:r>
              <a:rPr lang="en-US" sz="2300" i="1" dirty="0"/>
              <a:t>in vitro </a:t>
            </a:r>
            <a:r>
              <a:rPr lang="en-US" sz="2300" dirty="0"/>
              <a:t>assays of tissue/organ </a:t>
            </a:r>
            <a:r>
              <a:rPr lang="en-US" sz="2300" dirty="0" smtClean="0"/>
              <a:t>toxicity</a:t>
            </a:r>
          </a:p>
          <a:p>
            <a:pPr marL="1254125" lvl="2" indent="-2952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300" dirty="0" smtClean="0"/>
              <a:t>to support </a:t>
            </a:r>
            <a:r>
              <a:rPr lang="en-US" sz="2300" dirty="0"/>
              <a:t>the identification of potentially susceptible populations associated with age-dependent pharmacokinetics or metabolic </a:t>
            </a:r>
            <a:r>
              <a:rPr lang="en-US" sz="2300" dirty="0" smtClean="0"/>
              <a:t>polymorphisms</a:t>
            </a:r>
            <a:endParaRPr lang="en-US" sz="23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2608262"/>
            <a:ext cx="7924800" cy="41735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Curved Up Arrow 4"/>
          <p:cNvSpPr/>
          <p:nvPr/>
        </p:nvSpPr>
        <p:spPr bwMode="auto">
          <a:xfrm>
            <a:off x="1463675" y="2184400"/>
            <a:ext cx="3336925" cy="1522412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 b="1" smtClean="0">
              <a:solidFill>
                <a:srgbClr val="246049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4213" y="1985962"/>
            <a:ext cx="2667000" cy="7635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1813" y="1985962"/>
            <a:ext cx="2667000" cy="7635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04113" y="5518150"/>
            <a:ext cx="1143000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07275" y="2814637"/>
            <a:ext cx="1328738" cy="68421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9963" y="4038600"/>
            <a:ext cx="13716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73313" y="6096000"/>
            <a:ext cx="1524000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40163" y="5810250"/>
            <a:ext cx="1370012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9313" y="5805487"/>
            <a:ext cx="1522412" cy="6746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27513" y="3213100"/>
            <a:ext cx="1144587" cy="7604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2113" y="4284662"/>
            <a:ext cx="1295400" cy="99695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85913" y="4360862"/>
            <a:ext cx="1447800" cy="7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+mn-lt"/>
                <a:cs typeface="Arial" pitchFamily="34" charset="0"/>
              </a:rPr>
              <a:t>Intestinal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+mn-lt"/>
                <a:cs typeface="Arial" pitchFamily="34" charset="0"/>
              </a:rPr>
              <a:t>Absorption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+mn-lt"/>
                <a:cs typeface="Arial" pitchFamily="34" charset="0"/>
              </a:rPr>
              <a:t>Metabolism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812925" y="5314950"/>
            <a:ext cx="212725" cy="4905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811213" y="5986818"/>
            <a:ext cx="1600200" cy="26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Case studies (</a:t>
            </a:r>
            <a:r>
              <a:rPr lang="en-US" altLang="en-US" sz="1100" b="1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esterases</a:t>
            </a:r>
            <a:r>
              <a:rPr lang="en-US" altLang="en-US" sz="11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  <a:endParaRPr lang="en-US" altLang="en-US" sz="10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2350" y="4284662"/>
            <a:ext cx="1300163" cy="998538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509652" y="4303721"/>
            <a:ext cx="1367148" cy="9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Hepatic </a:t>
            </a: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Clearance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Metabolism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3260725" y="5275262"/>
            <a:ext cx="457200" cy="8207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</p:cNvCxnSpPr>
          <p:nvPr/>
        </p:nvCxnSpPr>
        <p:spPr bwMode="auto">
          <a:xfrm flipH="1" flipV="1">
            <a:off x="4503738" y="5260975"/>
            <a:ext cx="22225" cy="5492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84650" y="3856037"/>
            <a:ext cx="330200" cy="4286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6784975" y="4513262"/>
            <a:ext cx="50323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4265613" y="3365500"/>
            <a:ext cx="1068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+mn-lt"/>
                <a:cs typeface="Arial" pitchFamily="34" charset="0"/>
              </a:rPr>
              <a:t>Accurate CL estimation</a:t>
            </a:r>
            <a:endParaRPr lang="en-US" altLang="en-US" sz="1000" b="1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3840163" y="5959475"/>
            <a:ext cx="1446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+mn-lt"/>
                <a:cs typeface="Arial" pitchFamily="34" charset="0"/>
              </a:rPr>
              <a:t>Metabolites ID</a:t>
            </a: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2373313" y="6224587"/>
            <a:ext cx="160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+mn-lt"/>
                <a:cs typeface="Arial" pitchFamily="34" charset="0"/>
              </a:rPr>
              <a:t>Parent/Metabolites dynamic profiles</a:t>
            </a:r>
            <a:endParaRPr lang="en-US" altLang="en-US" sz="1000" b="1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2913062"/>
            <a:ext cx="1298575" cy="9969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5441950" y="3028950"/>
            <a:ext cx="13700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+mn-lt"/>
                <a:cs typeface="Arial" pitchFamily="34" charset="0"/>
              </a:rPr>
              <a:t>Renal excretion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6784975" y="3143250"/>
            <a:ext cx="50323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7345363" y="2994025"/>
            <a:ext cx="1447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7F7F7F"/>
                </a:solidFill>
                <a:latin typeface="+mn-lt"/>
                <a:cs typeface="Arial" pitchFamily="34" charset="0"/>
              </a:rPr>
              <a:t>QSAR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7F7F7F"/>
                </a:solidFill>
                <a:latin typeface="+mn-lt"/>
                <a:cs typeface="Arial" pitchFamily="34" charset="0"/>
              </a:rPr>
              <a:t>classification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0" y="4284662"/>
            <a:ext cx="1298575" cy="99853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489575" y="4568825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+mn-lt"/>
                <a:cs typeface="Arial" pitchFamily="34" charset="0"/>
              </a:rPr>
              <a:t>Distribution</a:t>
            </a:r>
          </a:p>
        </p:txBody>
      </p: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7396163" y="4114800"/>
            <a:ext cx="1219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7F7F7F"/>
                </a:solidFill>
                <a:latin typeface="+mn-lt"/>
                <a:cs typeface="Arial" pitchFamily="34" charset="0"/>
              </a:rPr>
              <a:t>Data/QSAR for partitioning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7F7F7F"/>
                </a:solidFill>
                <a:latin typeface="+mn-lt"/>
                <a:cs typeface="Arial" pitchFamily="34" charset="0"/>
              </a:rPr>
              <a:t>(expand region of prediction)</a:t>
            </a:r>
            <a:endParaRPr lang="en-US" altLang="en-US" sz="1000" b="1">
              <a:solidFill>
                <a:srgbClr val="7F7F7F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4813" y="5656262"/>
            <a:ext cx="1376362" cy="99853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5414963" y="5834062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+mn-lt"/>
                <a:cs typeface="Arial" pitchFamily="34" charset="0"/>
              </a:rPr>
              <a:t>Extrahepatic Clearance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6861175" y="5808662"/>
            <a:ext cx="514350" cy="1428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7504113" y="5680075"/>
            <a:ext cx="1219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7F7F7F"/>
                </a:solidFill>
                <a:latin typeface="+mn-lt"/>
                <a:cs typeface="Arial" pitchFamily="34" charset="0"/>
              </a:rPr>
              <a:t>Case studies </a:t>
            </a:r>
            <a:endParaRPr lang="en-US" altLang="en-US" sz="1000" b="1">
              <a:solidFill>
                <a:srgbClr val="7F7F7F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79413" y="1985962"/>
            <a:ext cx="2667000" cy="7635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0" name="Straight Connector 39"/>
          <p:cNvCxnSpPr>
            <a:stCxn id="15" idx="3"/>
            <a:endCxn id="19" idx="1"/>
          </p:cNvCxnSpPr>
          <p:nvPr/>
        </p:nvCxnSpPr>
        <p:spPr>
          <a:xfrm>
            <a:off x="2957513" y="4781550"/>
            <a:ext cx="6048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92675" y="4779962"/>
            <a:ext cx="630238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99175" y="3903662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9175" y="5275262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025650" y="3594100"/>
            <a:ext cx="1310685" cy="523192"/>
          </a:xfrm>
          <a:prstGeom prst="rect">
            <a:avLst/>
          </a:prstGeom>
        </p:spPr>
        <p:txBody>
          <a:bodyPr wrap="none" lIns="91411" tIns="45706" rIns="91411" bIns="4570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kinetics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8325" y="2149475"/>
            <a:ext cx="2029664" cy="400081"/>
          </a:xfrm>
          <a:prstGeom prst="rect">
            <a:avLst/>
          </a:prstGeom>
        </p:spPr>
        <p:txBody>
          <a:bodyPr wrap="none" lIns="91411" tIns="45706" rIns="91411" bIns="4570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u="sng" dirty="0">
                <a:solidFill>
                  <a:prstClr val="black"/>
                </a:solidFill>
                <a:cs typeface="Arial" pitchFamily="34" charset="0"/>
              </a:rPr>
              <a:t>Cell-based </a:t>
            </a:r>
            <a:r>
              <a:rPr lang="en-US" sz="2000" b="1" i="1" u="sng" dirty="0" smtClean="0">
                <a:solidFill>
                  <a:prstClr val="black"/>
                </a:solidFill>
                <a:cs typeface="Arial" pitchFamily="34" charset="0"/>
              </a:rPr>
              <a:t>assays</a:t>
            </a:r>
            <a:endParaRPr lang="en-US" sz="2000" b="1" i="1" u="sng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1408113" y="3001962"/>
            <a:ext cx="531812" cy="3635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03250" y="3390900"/>
            <a:ext cx="1373188" cy="6842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Rectangle 116"/>
          <p:cNvSpPr>
            <a:spLocks noChangeArrowheads="1"/>
          </p:cNvSpPr>
          <p:nvPr/>
        </p:nvSpPr>
        <p:spPr bwMode="auto">
          <a:xfrm>
            <a:off x="755650" y="3467100"/>
            <a:ext cx="11445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+mn-lt"/>
                <a:cs typeface="Arial" pitchFamily="34" charset="0"/>
              </a:rPr>
              <a:t>Consideration of free concentration</a:t>
            </a:r>
            <a:endParaRPr lang="en-US" altLang="en-US" sz="1000" b="1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078224" y="1325562"/>
            <a:ext cx="3328731" cy="11144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6" rIns="91411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60800" y="1519237"/>
            <a:ext cx="3795713" cy="830263"/>
          </a:xfrm>
          <a:prstGeom prst="rect">
            <a:avLst/>
          </a:prstGeom>
        </p:spPr>
        <p:txBody>
          <a:bodyPr lIns="91411" tIns="45706" rIns="91411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In vitro based </a:t>
            </a:r>
            <a:r>
              <a:rPr lang="en-US" sz="2400" b="1" dirty="0" smtClean="0">
                <a:solidFill>
                  <a:prstClr val="black"/>
                </a:solidFill>
                <a:cs typeface="Arial" pitchFamily="34" charset="0"/>
              </a:rPr>
              <a:t>safety 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assessment</a:t>
            </a:r>
          </a:p>
        </p:txBody>
      </p:sp>
      <p:sp>
        <p:nvSpPr>
          <p:cNvPr id="51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1143000"/>
          </a:xfrm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</a:rPr>
              <a:t>Predicting kinetics in vitro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- Critical research needs to move forward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2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2392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err="1" smtClean="0"/>
              <a:t>IVIVE</a:t>
            </a:r>
            <a:r>
              <a:rPr lang="en-US" sz="3600" b="1" dirty="0" smtClean="0"/>
              <a:t>-PBPK Case Study I</a:t>
            </a:r>
          </a:p>
          <a:p>
            <a:pPr marL="0" indent="0" algn="ctr">
              <a:buNone/>
            </a:pPr>
            <a:r>
              <a:rPr lang="en-US" sz="3600" b="1" dirty="0" smtClean="0"/>
              <a:t>MOS assessment using in vitro </a:t>
            </a:r>
            <a:r>
              <a:rPr lang="en-US" sz="3600" b="1" dirty="0" err="1" smtClean="0"/>
              <a:t>PoD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IVIVE</a:t>
            </a:r>
            <a:r>
              <a:rPr lang="en-US" sz="3600" b="1" dirty="0" smtClean="0"/>
              <a:t>-PBPK-predicted in vivo </a:t>
            </a:r>
            <a:r>
              <a:rPr lang="en-US" sz="3600" b="1" dirty="0" err="1" smtClean="0"/>
              <a:t>Css</a:t>
            </a:r>
            <a:r>
              <a:rPr lang="en-US" sz="3600" b="1" dirty="0" smtClean="0"/>
              <a:t> for parabens</a:t>
            </a:r>
          </a:p>
          <a:p>
            <a:pPr algn="ctr"/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1348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Parabens QIVIVE case </a:t>
            </a:r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study</a:t>
            </a:r>
            <a:endParaRPr lang="en-US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66" y="1295400"/>
            <a:ext cx="6896934" cy="51067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>
                <a:cs typeface="Arial" panose="020B0604020202020204" pitchFamily="34" charset="0"/>
              </a:rPr>
              <a:t>Margin of Safety (MOS) assessment using </a:t>
            </a:r>
            <a:r>
              <a:rPr lang="en-US" sz="2200" dirty="0" err="1" smtClean="0">
                <a:cs typeface="Arial" panose="020B0604020202020204" pitchFamily="34" charset="0"/>
              </a:rPr>
              <a:t>IVIVE</a:t>
            </a:r>
            <a:r>
              <a:rPr lang="en-US" sz="2200" dirty="0" smtClean="0">
                <a:cs typeface="Arial" panose="020B0604020202020204" pitchFamily="34" charset="0"/>
              </a:rPr>
              <a:t>-PBPK models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>
                <a:cs typeface="Arial" panose="020B0604020202020204" pitchFamily="34" charset="0"/>
              </a:rPr>
              <a:t>PBPK-reverse </a:t>
            </a:r>
            <a:r>
              <a:rPr lang="en-US" sz="2200" dirty="0" err="1" smtClean="0">
                <a:cs typeface="Arial" panose="020B0604020202020204" pitchFamily="34" charset="0"/>
              </a:rPr>
              <a:t>dosimetry</a:t>
            </a:r>
            <a:r>
              <a:rPr lang="en-US" sz="2200" dirty="0" smtClean="0">
                <a:cs typeface="Arial" panose="020B0604020202020204" pitchFamily="34" charset="0"/>
              </a:rPr>
              <a:t> estimated plasma </a:t>
            </a:r>
            <a:r>
              <a:rPr lang="en-US" sz="2200" dirty="0" err="1" smtClean="0">
                <a:cs typeface="Arial" panose="020B0604020202020204" pitchFamily="34" charset="0"/>
              </a:rPr>
              <a:t>Css</a:t>
            </a:r>
            <a:r>
              <a:rPr lang="en-US" sz="2200" dirty="0" smtClean="0">
                <a:cs typeface="Arial" panose="020B0604020202020204" pitchFamily="34" charset="0"/>
              </a:rPr>
              <a:t> in general population (95%tile in </a:t>
            </a:r>
            <a:r>
              <a:rPr lang="en-US" sz="2200" dirty="0" err="1" smtClean="0">
                <a:cs typeface="Arial" panose="020B0604020202020204" pitchFamily="34" charset="0"/>
              </a:rPr>
              <a:t>NHANES</a:t>
            </a:r>
            <a:r>
              <a:rPr lang="en-US" sz="2200" dirty="0" smtClean="0"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>
                <a:cs typeface="Arial" panose="020B0604020202020204" pitchFamily="34" charset="0"/>
              </a:rPr>
              <a:t>Point of Departure in vitro (EC10 from in vitro estrogenic potential assay)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>
                <a:cs typeface="Arial" panose="020B0604020202020204" pitchFamily="34" charset="0"/>
              </a:rPr>
              <a:t>Human health concerns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>
                <a:cs typeface="Arial" panose="020B0604020202020204" pitchFamily="34" charset="0"/>
              </a:rPr>
              <a:t>potential for endocrine affects (weak estrogenic activity with ER receptor binding affinity ~ 100,000 fold &lt; estrogen)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>
                <a:cs typeface="Arial" panose="020B0604020202020204" pitchFamily="34" charset="0"/>
              </a:rPr>
              <a:t>cumulative exposure to mixtures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2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2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200" dirty="0" smtClean="0">
              <a:cs typeface="Arial" panose="020B0604020202020204" pitchFamily="34" charset="0"/>
            </a:endParaRPr>
          </a:p>
        </p:txBody>
      </p:sp>
      <p:pic>
        <p:nvPicPr>
          <p:cNvPr id="6" name="Picture 5" descr="https://upload.wikimedia.org/wikipedia/commons/thumb/6/6e/Paraben-2D-skeletal.png/150px-Paraben-2D-skele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00200"/>
            <a:ext cx="1295400" cy="226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381000" y="3505200"/>
            <a:ext cx="80772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160974" y="5494953"/>
            <a:ext cx="3830626" cy="1058247"/>
            <a:chOff x="2743200" y="5410200"/>
            <a:chExt cx="3830626" cy="1058247"/>
          </a:xfrm>
        </p:grpSpPr>
        <p:sp>
          <p:nvSpPr>
            <p:cNvPr id="10" name="TextBox 9"/>
            <p:cNvSpPr txBox="1"/>
            <p:nvPr/>
          </p:nvSpPr>
          <p:spPr>
            <a:xfrm>
              <a:off x="2743200" y="5647945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 = </a:t>
              </a:r>
              <a:endParaRPr lang="en-US" sz="18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754426" y="5822116"/>
              <a:ext cx="2667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63231" y="5410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vitro </a:t>
              </a:r>
              <a:r>
                <a:rPr lang="en-US" sz="1800" b="1" dirty="0" err="1" smtClean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  <a:endParaRPr lang="en-US" sz="18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2026" y="5822116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Plasma </a:t>
              </a:r>
              <a:r>
                <a:rPr lang="en-US" b="1" dirty="0" err="1" smtClean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Css</a:t>
              </a:r>
              <a:r>
                <a:rPr lang="en-US" b="1" dirty="0" smtClean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general population</a:t>
              </a:r>
              <a:endParaRPr lang="en-US" sz="18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5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1291</Words>
  <Application>Microsoft Office PowerPoint</Application>
  <PresentationFormat>On-screen Show (4:3)</PresentationFormat>
  <Paragraphs>257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Quantitative in vitro to in vivo extrapolation: current issues </vt:lpstr>
      <vt:lpstr>Toxicity Testing in the 21st Century - New challenges in translation</vt:lpstr>
      <vt:lpstr>Quantitative in vitro to in vivo extrapolation (QIVIVE)  A necessary tool to relate the nominal concentrations in in vitro assays to the equivalent in vivo human exposure</vt:lpstr>
      <vt:lpstr>Key elements of QIVIVE</vt:lpstr>
      <vt:lpstr>PowerPoint Presentation</vt:lpstr>
      <vt:lpstr>PBPK brings a tool to describe concentration-response relationship for early key event at the target in vivo for AOP-based safety assessment </vt:lpstr>
      <vt:lpstr>Predicting kinetics in vitro - Critical research needs to move forward</vt:lpstr>
      <vt:lpstr>PowerPoint Presentation</vt:lpstr>
      <vt:lpstr>Parabens QIVIVE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Integrating key determinants of early life dosimetry with IVIVE-PBPK </vt:lpstr>
      <vt:lpstr>Major challenges in IVIVE for human early ages for environmental chemicals</vt:lpstr>
      <vt:lpstr>In vitro metabolism studies for pyrethroid IVIVE</vt:lpstr>
      <vt:lpstr>Developing an early age human PBPK model for deltamethrin </vt:lpstr>
      <vt:lpstr>Building human age-specific deltamethrin models based on IVIVE 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in vitro to in vivo extrapolation: current issues</dc:title>
  <dc:creator>Miyoung Yoon</dc:creator>
  <cp:lastModifiedBy>Miyoung Yoon</cp:lastModifiedBy>
  <cp:revision>65</cp:revision>
  <cp:lastPrinted>2015-11-18T16:29:46Z</cp:lastPrinted>
  <dcterms:created xsi:type="dcterms:W3CDTF">2015-11-16T19:38:27Z</dcterms:created>
  <dcterms:modified xsi:type="dcterms:W3CDTF">2015-11-19T08:42:19Z</dcterms:modified>
</cp:coreProperties>
</file>